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2" r:id="rId2"/>
    <p:sldMasterId id="2147483704" r:id="rId3"/>
    <p:sldMasterId id="2147483719" r:id="rId4"/>
  </p:sldMasterIdLst>
  <p:notesMasterIdLst>
    <p:notesMasterId r:id="rId34"/>
  </p:notesMasterIdLst>
  <p:handoutMasterIdLst>
    <p:handoutMasterId r:id="rId35"/>
  </p:handoutMasterIdLst>
  <p:sldIdLst>
    <p:sldId id="256" r:id="rId5"/>
    <p:sldId id="369" r:id="rId6"/>
    <p:sldId id="367" r:id="rId7"/>
    <p:sldId id="385" r:id="rId8"/>
    <p:sldId id="409" r:id="rId9"/>
    <p:sldId id="372" r:id="rId10"/>
    <p:sldId id="414" r:id="rId11"/>
    <p:sldId id="467" r:id="rId12"/>
    <p:sldId id="304" r:id="rId13"/>
    <p:sldId id="430" r:id="rId14"/>
    <p:sldId id="379" r:id="rId15"/>
    <p:sldId id="381" r:id="rId16"/>
    <p:sldId id="439" r:id="rId17"/>
    <p:sldId id="469" r:id="rId18"/>
    <p:sldId id="470" r:id="rId19"/>
    <p:sldId id="472" r:id="rId20"/>
    <p:sldId id="471" r:id="rId21"/>
    <p:sldId id="429" r:id="rId22"/>
    <p:sldId id="431" r:id="rId23"/>
    <p:sldId id="376" r:id="rId24"/>
    <p:sldId id="378" r:id="rId25"/>
    <p:sldId id="473" r:id="rId26"/>
    <p:sldId id="453" r:id="rId27"/>
    <p:sldId id="402" r:id="rId28"/>
    <p:sldId id="460" r:id="rId29"/>
    <p:sldId id="434" r:id="rId30"/>
    <p:sldId id="271" r:id="rId31"/>
    <p:sldId id="468" r:id="rId32"/>
    <p:sldId id="36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8000"/>
    <a:srgbClr val="99FF99"/>
    <a:srgbClr val="00FF00"/>
    <a:srgbClr val="FFCCCC"/>
    <a:srgbClr val="FF7C80"/>
    <a:srgbClr val="66CCFF"/>
    <a:srgbClr val="0066FF"/>
    <a:srgbClr val="CC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624" autoAdjust="0"/>
  </p:normalViewPr>
  <p:slideViewPr>
    <p:cSldViewPr snapToGrid="0">
      <p:cViewPr varScale="1">
        <p:scale>
          <a:sx n="69" d="100"/>
          <a:sy n="69"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0" d="100"/>
          <a:sy n="60" d="100"/>
        </p:scale>
        <p:origin x="-2490" y="-7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6D36A-0609-46CE-9722-B1844E13CEAA}" type="datetimeFigureOut">
              <a:rPr lang="en-US" smtClean="0"/>
              <a:pPr/>
              <a:t>3/6/2012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528F3-EB23-4D85-AE50-2D68C3894166}" type="slidenum">
              <a:rPr lang="en-GB" smtClean="0"/>
              <a:pPr/>
              <a:t>‹#›</a:t>
            </a:fld>
            <a:endParaRPr lang="en-GB"/>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292F5-4AA2-4EEF-BC13-680C2CD64A06}" type="datetimeFigureOut">
              <a:rPr lang="en-US" smtClean="0"/>
              <a:pPr/>
              <a:t>3/6/2012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C440F-4573-4F1B-90C2-190DED274B7B}" type="slidenum">
              <a:rPr lang="en-GB" smtClean="0"/>
              <a:pPr/>
              <a:t>‹#›</a:t>
            </a:fld>
            <a:endParaRPr lang="en-GB"/>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B468E-E9F9-4564-AAF3-2877AF6350ED}"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B468E-E9F9-4564-AAF3-2877AF6350ED}"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3EB7D3-CD78-4B17-BF1E-09DDE7A66146}"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ヒラギノ角ゴ Pro W3"/>
              <a:cs typeface="Arial" pitchFamily="34" charset="0"/>
            </a:endParaRPr>
          </a:p>
        </p:txBody>
      </p:sp>
      <p:sp>
        <p:nvSpPr>
          <p:cNvPr id="59396" name="Slide Number Placeholder 3"/>
          <p:cNvSpPr>
            <a:spLocks noGrp="1"/>
          </p:cNvSpPr>
          <p:nvPr>
            <p:ph type="sldNum" sz="quarter" idx="5"/>
          </p:nvPr>
        </p:nvSpPr>
        <p:spPr>
          <a:noFill/>
        </p:spPr>
        <p:txBody>
          <a:bodyPr/>
          <a:lstStyle/>
          <a:p>
            <a:fld id="{32243B09-7CED-4C85-91C8-FA627CE6F788}" type="slidenum">
              <a:rPr lang="en-GB" smtClean="0">
                <a:latin typeface="Arial" pitchFamily="34" charset="0"/>
                <a:ea typeface="ヒラギノ角ゴ Pro W3"/>
                <a:cs typeface="Arial" pitchFamily="34" charset="0"/>
              </a:rPr>
              <a:pPr/>
              <a:t>18</a:t>
            </a:fld>
            <a:endParaRPr lang="en-GB" smtClean="0">
              <a:latin typeface="Arial" pitchFamily="34" charset="0"/>
              <a:ea typeface="ヒラギノ角ゴ Pro W3"/>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43000" y="685800"/>
            <a:ext cx="4572000" cy="3429000"/>
          </a:xfrm>
          <a:ln/>
        </p:spPr>
      </p:sp>
      <p:sp>
        <p:nvSpPr>
          <p:cNvPr id="61443"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ヒラギノ角ゴ Pro W3"/>
              <a:cs typeface="Arial" pitchFamily="34" charset="0"/>
            </a:endParaRPr>
          </a:p>
        </p:txBody>
      </p:sp>
      <p:sp>
        <p:nvSpPr>
          <p:cNvPr id="61444" name="Slide Number Placeholder 3"/>
          <p:cNvSpPr>
            <a:spLocks noGrp="1"/>
          </p:cNvSpPr>
          <p:nvPr>
            <p:ph type="sldNum" sz="quarter" idx="5"/>
          </p:nvPr>
        </p:nvSpPr>
        <p:spPr>
          <a:noFill/>
        </p:spPr>
        <p:txBody>
          <a:bodyPr/>
          <a:lstStyle/>
          <a:p>
            <a:fld id="{D0C36479-C96C-4CDC-906D-3C93A737703C}" type="slidenum">
              <a:rPr lang="en-GB" smtClean="0">
                <a:latin typeface="Arial" pitchFamily="34" charset="0"/>
                <a:ea typeface="ヒラギノ角ゴ Pro W3"/>
                <a:cs typeface="Arial" pitchFamily="34" charset="0"/>
              </a:rPr>
              <a:pPr/>
              <a:t>19</a:t>
            </a:fld>
            <a:endParaRPr lang="en-GB" smtClean="0">
              <a:latin typeface="Arial" pitchFamily="34" charset="0"/>
              <a:ea typeface="ヒラギノ角ゴ Pro W3"/>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5A7E99-A04D-49F4-A3E9-63214CC686CA}" type="slidenum">
              <a:rPr lang="en-GB" smtClean="0"/>
              <a:pPr/>
              <a:t>20</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B468E-E9F9-4564-AAF3-2877AF6350ED}"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r>
              <a:rPr lang="en-GB" smtClean="0">
                <a:latin typeface="Lucida Grande"/>
                <a:ea typeface="ヒラギノ角ゴ Pro W3"/>
              </a:rPr>
              <a:t>I would like to thanks all those involved in the project for their efforts so far. We have very aggressive timescales and targets to meet, this financial year in terms of spending the £2.5M from BIS, the building of the concrete infrastructure and services to the facility and next year </a:t>
            </a:r>
          </a:p>
        </p:txBody>
      </p:sp>
      <p:sp>
        <p:nvSpPr>
          <p:cNvPr id="4" name="Slide Number Placeholder 3"/>
          <p:cNvSpPr>
            <a:spLocks noGrp="1"/>
          </p:cNvSpPr>
          <p:nvPr>
            <p:ph type="sldNum" sz="quarter" idx="5"/>
          </p:nvPr>
        </p:nvSpPr>
        <p:spPr/>
        <p:txBody>
          <a:bodyPr/>
          <a:lstStyle/>
          <a:p>
            <a:pPr>
              <a:defRPr/>
            </a:pPr>
            <a:fld id="{B2B54490-FF2A-48DE-BA71-A030FD45F80C}"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5800"/>
            <a:ext cx="4572000" cy="3429000"/>
          </a:xfrm>
          <a:ln/>
        </p:spPr>
      </p:sp>
      <p:sp>
        <p:nvSpPr>
          <p:cNvPr id="6451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ヒラギノ角ゴ Pro W3"/>
              <a:cs typeface="Arial" pitchFamily="34" charset="0"/>
            </a:endParaRPr>
          </a:p>
        </p:txBody>
      </p:sp>
      <p:sp>
        <p:nvSpPr>
          <p:cNvPr id="64516" name="Slide Number Placeholder 3"/>
          <p:cNvSpPr>
            <a:spLocks noGrp="1"/>
          </p:cNvSpPr>
          <p:nvPr>
            <p:ph type="sldNum" sz="quarter" idx="5"/>
          </p:nvPr>
        </p:nvSpPr>
        <p:spPr>
          <a:noFill/>
        </p:spPr>
        <p:txBody>
          <a:bodyPr/>
          <a:lstStyle/>
          <a:p>
            <a:fld id="{750F308B-EAF6-4639-9D19-3E05163F207D}" type="slidenum">
              <a:rPr lang="en-GB" smtClean="0">
                <a:latin typeface="Arial" pitchFamily="34" charset="0"/>
                <a:ea typeface="ヒラギノ角ゴ Pro W3"/>
                <a:cs typeface="Arial" pitchFamily="34" charset="0"/>
              </a:rPr>
              <a:pPr/>
              <a:t>26</a:t>
            </a:fld>
            <a:endParaRPr lang="en-GB" smtClean="0">
              <a:latin typeface="Arial" pitchFamily="34" charset="0"/>
              <a:ea typeface="ヒラギノ角ゴ Pro W3"/>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2000" cy="3429000"/>
          </a:xfrm>
          <a:ln/>
        </p:spPr>
      </p:sp>
      <p:sp>
        <p:nvSpPr>
          <p:cNvPr id="71683" name="Rectangle 3"/>
          <p:cNvSpPr>
            <a:spLocks noGrp="1" noChangeArrowheads="1"/>
          </p:cNvSpPr>
          <p:nvPr>
            <p:ph type="body" idx="1"/>
          </p:nvPr>
        </p:nvSpPr>
        <p:spPr>
          <a:xfrm>
            <a:off x="913862" y="4342996"/>
            <a:ext cx="5030278" cy="4114726"/>
          </a:xfrm>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3000" y="685800"/>
            <a:ext cx="4572000" cy="3429000"/>
          </a:xfrm>
          <a:ln/>
        </p:spPr>
      </p:sp>
      <p:sp>
        <p:nvSpPr>
          <p:cNvPr id="47107" name="Rectangle 3"/>
          <p:cNvSpPr>
            <a:spLocks noGrp="1" noChangeArrowheads="1"/>
          </p:cNvSpPr>
          <p:nvPr>
            <p:ph type="body" idx="1"/>
          </p:nvPr>
        </p:nvSpPr>
        <p:spPr>
          <a:xfrm>
            <a:off x="913862" y="4342996"/>
            <a:ext cx="5030278" cy="4114726"/>
          </a:xfrm>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4" name="Slide Number Placeholder 3"/>
          <p:cNvSpPr>
            <a:spLocks noGrp="1"/>
          </p:cNvSpPr>
          <p:nvPr>
            <p:ph type="sldNum" sz="quarter" idx="5"/>
          </p:nvPr>
        </p:nvSpPr>
        <p:spPr/>
        <p:txBody>
          <a:bodyPr/>
          <a:lstStyle/>
          <a:p>
            <a:pPr>
              <a:defRPr/>
            </a:pPr>
            <a:fld id="{15ACAE83-968D-437B-B4C8-87AC945F9CD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52227"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ヒラギノ角ゴ Pro W3"/>
              <a:cs typeface="Arial" pitchFamily="34" charset="0"/>
            </a:endParaRPr>
          </a:p>
        </p:txBody>
      </p:sp>
      <p:sp>
        <p:nvSpPr>
          <p:cNvPr id="52228" name="Slide Number Placeholder 3"/>
          <p:cNvSpPr>
            <a:spLocks noGrp="1"/>
          </p:cNvSpPr>
          <p:nvPr>
            <p:ph type="sldNum" sz="quarter" idx="5"/>
          </p:nvPr>
        </p:nvSpPr>
        <p:spPr>
          <a:noFill/>
        </p:spPr>
        <p:txBody>
          <a:bodyPr/>
          <a:lstStyle/>
          <a:p>
            <a:fld id="{490577F1-6687-4B43-8799-6274A5EA8831}" type="slidenum">
              <a:rPr lang="en-GB" smtClean="0">
                <a:latin typeface="Arial" pitchFamily="34" charset="0"/>
                <a:ea typeface="ヒラギノ角ゴ Pro W3"/>
                <a:cs typeface="Arial" pitchFamily="34" charset="0"/>
              </a:rPr>
              <a:pPr/>
              <a:t>5</a:t>
            </a:fld>
            <a:endParaRPr lang="en-GB" smtClean="0">
              <a:latin typeface="Arial" pitchFamily="34" charset="0"/>
              <a:ea typeface="ヒラギノ角ゴ Pro W3"/>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B468E-E9F9-4564-AAF3-2877AF6350E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a:ln/>
        </p:spPr>
      </p:sp>
      <p:sp>
        <p:nvSpPr>
          <p:cNvPr id="57347"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ヒラギノ角ゴ Pro W3"/>
              <a:cs typeface="Arial" pitchFamily="34" charset="0"/>
            </a:endParaRPr>
          </a:p>
        </p:txBody>
      </p:sp>
      <p:sp>
        <p:nvSpPr>
          <p:cNvPr id="57348" name="Slide Number Placeholder 3"/>
          <p:cNvSpPr>
            <a:spLocks noGrp="1"/>
          </p:cNvSpPr>
          <p:nvPr>
            <p:ph type="sldNum" sz="quarter" idx="5"/>
          </p:nvPr>
        </p:nvSpPr>
        <p:spPr>
          <a:noFill/>
        </p:spPr>
        <p:txBody>
          <a:bodyPr/>
          <a:lstStyle/>
          <a:p>
            <a:fld id="{7A8E5933-7982-4B31-B3E9-8B45F5F82EC3}" type="slidenum">
              <a:rPr lang="en-GB" smtClean="0">
                <a:latin typeface="Arial" pitchFamily="34" charset="0"/>
                <a:ea typeface="ヒラギノ角ゴ Pro W3"/>
                <a:cs typeface="Arial" pitchFamily="34" charset="0"/>
              </a:rPr>
              <a:pPr/>
              <a:t>7</a:t>
            </a:fld>
            <a:endParaRPr lang="en-GB" smtClean="0">
              <a:latin typeface="Arial" pitchFamily="34" charset="0"/>
              <a:ea typeface="ヒラギノ角ゴ Pro W3"/>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ヒラギノ角ゴ Pro W3"/>
              <a:cs typeface="Arial" pitchFamily="34" charset="0"/>
            </a:endParaRPr>
          </a:p>
        </p:txBody>
      </p:sp>
      <p:sp>
        <p:nvSpPr>
          <p:cNvPr id="60420" name="Slide Number Placeholder 3"/>
          <p:cNvSpPr>
            <a:spLocks noGrp="1"/>
          </p:cNvSpPr>
          <p:nvPr>
            <p:ph type="sldNum" sz="quarter" idx="5"/>
          </p:nvPr>
        </p:nvSpPr>
        <p:spPr>
          <a:noFill/>
        </p:spPr>
        <p:txBody>
          <a:bodyPr/>
          <a:lstStyle/>
          <a:p>
            <a:fld id="{997FFEA8-9FDD-41F6-92B8-8BB5FE57D31F}" type="slidenum">
              <a:rPr lang="en-GB" smtClean="0">
                <a:latin typeface="Arial" pitchFamily="34" charset="0"/>
                <a:ea typeface="ヒラギノ角ゴ Pro W3"/>
                <a:cs typeface="Arial" pitchFamily="34" charset="0"/>
              </a:rPr>
              <a:pPr/>
              <a:t>10</a:t>
            </a:fld>
            <a:endParaRPr lang="en-GB" smtClean="0">
              <a:latin typeface="Arial" pitchFamily="34" charset="0"/>
              <a:ea typeface="ヒラギノ角ゴ Pro W3"/>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stecsmalltop"/>
          <p:cNvPicPr>
            <a:picLocks noChangeAspect="1" noChangeArrowheads="1"/>
          </p:cNvPicPr>
          <p:nvPr/>
        </p:nvPicPr>
        <p:blipFill>
          <a:blip r:embed="rId2" cstate="print"/>
          <a:srcRect/>
          <a:stretch>
            <a:fillRect/>
          </a:stretch>
        </p:blipFill>
        <p:spPr bwMode="auto">
          <a:xfrm>
            <a:off x="0" y="0"/>
            <a:ext cx="9126538" cy="1838325"/>
          </a:xfrm>
          <a:prstGeom prst="rect">
            <a:avLst/>
          </a:prstGeom>
          <a:noFill/>
          <a:ln w="9525">
            <a:noFill/>
            <a:miter lim="800000"/>
            <a:headEnd/>
            <a:tailEnd/>
          </a:ln>
        </p:spPr>
      </p:pic>
      <p:sp>
        <p:nvSpPr>
          <p:cNvPr id="8194" name="Rectangle 2"/>
          <p:cNvSpPr>
            <a:spLocks noGrp="1" noChangeArrowheads="1"/>
          </p:cNvSpPr>
          <p:nvPr>
            <p:ph type="ctrTitle"/>
          </p:nvPr>
        </p:nvSpPr>
        <p:spPr>
          <a:xfrm>
            <a:off x="685800" y="1700213"/>
            <a:ext cx="7126288" cy="1080715"/>
          </a:xfrm>
          <a:solidFill>
            <a:schemeClr val="bg1">
              <a:alpha val="50000"/>
            </a:schemeClr>
          </a:solidFill>
        </p:spPr>
        <p:txBody>
          <a:bodyPr/>
          <a:lstStyle>
            <a:lvl1pPr>
              <a:defRPr/>
            </a:lvl1pPr>
          </a:lstStyle>
          <a:p>
            <a:r>
              <a:rPr lang="en-US" smtClean="0"/>
              <a:t>Click to edit Master title style</a:t>
            </a:r>
            <a:endParaRPr lang="en-GB"/>
          </a:p>
        </p:txBody>
      </p:sp>
      <p:sp>
        <p:nvSpPr>
          <p:cNvPr id="8195" name="Rectangle 3"/>
          <p:cNvSpPr>
            <a:spLocks noGrp="1" noChangeArrowheads="1"/>
          </p:cNvSpPr>
          <p:nvPr>
            <p:ph type="subTitle" idx="1"/>
          </p:nvPr>
        </p:nvSpPr>
        <p:spPr>
          <a:xfrm>
            <a:off x="1411288" y="3357563"/>
            <a:ext cx="7265168" cy="1752600"/>
          </a:xfrm>
        </p:spPr>
        <p:txBody>
          <a:bodyPr/>
          <a:lstStyle>
            <a:lvl1pPr marL="0" indent="0" algn="r">
              <a:buFontTx/>
              <a:buNone/>
              <a:defRPr/>
            </a:lvl1pPr>
          </a:lstStyle>
          <a:p>
            <a:r>
              <a:rPr lang="en-US" smtClean="0"/>
              <a:t>Click to edit Master subtitle style</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z="1400"/>
            </a:lvl1pPr>
          </a:lstStyle>
          <a:p>
            <a:pPr>
              <a:defRPr/>
            </a:pPr>
            <a:r>
              <a:rPr lang="en-US" smtClean="0"/>
              <a:t>5-9 March 2012</a:t>
            </a:r>
            <a:endParaRPr lang="en-GB"/>
          </a:p>
        </p:txBody>
      </p:sp>
      <p:sp>
        <p:nvSpPr>
          <p:cNvPr id="6" name="Rectangle 5"/>
          <p:cNvSpPr>
            <a:spLocks noGrp="1" noChangeArrowheads="1"/>
          </p:cNvSpPr>
          <p:nvPr>
            <p:ph type="ftr" sz="quarter" idx="11"/>
          </p:nvPr>
        </p:nvSpPr>
        <p:spPr>
          <a:xfrm>
            <a:off x="3124200" y="6245225"/>
            <a:ext cx="2895600" cy="476250"/>
          </a:xfrm>
        </p:spPr>
        <p:txBody>
          <a:bodyPr/>
          <a:lstStyle>
            <a:lvl1pPr>
              <a:defRPr sz="1400"/>
            </a:lvl1pPr>
          </a:lstStyle>
          <a:p>
            <a:pPr>
              <a:defRPr/>
            </a:pPr>
            <a:r>
              <a:rPr lang="en-GB" smtClean="0"/>
              <a:t>B.L. Militsyn, FLS 2012, Newport News, USA</a:t>
            </a:r>
            <a:endParaRPr lang="en-GB"/>
          </a:p>
        </p:txBody>
      </p:sp>
      <p:sp>
        <p:nvSpPr>
          <p:cNvPr id="7"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8CA4DE54-C195-4480-A540-08BB420976F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3F43703-D699-4436-8CE1-E60EEEBCDE9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557213"/>
            <a:ext cx="2125663" cy="5568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57213"/>
            <a:ext cx="6229350" cy="5568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37CA50C-188C-4B71-820B-EBC16117CEB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2BC1684-EE3C-4354-AD39-AC0F4D94A4B4}"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350392F-6509-446D-AE7D-53427768C83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E6FD85F-4F88-4949-A890-40EFC039AA6D}"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E043C23-BACE-42CC-8DAE-5A46F368C0B0}"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A7556B7-C1F5-43C5-A4E7-DB0783EBC52C}"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35D2B04A-35DC-404F-B773-11C5DD35E30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F9D94E1-2300-41D5-819B-7139394786E0}"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80A9989-07B4-4A8B-AE2D-BDF15D47FD9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solidFill>
            <a:schemeClr val="bg1">
              <a:alpha val="50000"/>
            </a:schemeClr>
          </a:solidFill>
        </p:spPr>
        <p:txBody>
          <a:bodyPr/>
          <a:lstStyle>
            <a:lvl1pPr algn="ctr">
              <a:defRPr/>
            </a:lvl1pPr>
          </a:lstStyle>
          <a:p>
            <a:r>
              <a:rPr lang="en-US" smtClean="0"/>
              <a:t>Click to edit Master title style</a:t>
            </a:r>
            <a:endParaRPr lang="en-GB"/>
          </a:p>
        </p:txBody>
      </p:sp>
      <p:sp>
        <p:nvSpPr>
          <p:cNvPr id="4" name="Date Placeholder 3"/>
          <p:cNvSpPr>
            <a:spLocks noGrp="1"/>
          </p:cNvSpPr>
          <p:nvPr>
            <p:ph type="dt" sz="half" idx="10"/>
          </p:nvPr>
        </p:nvSpPr>
        <p:spPr>
          <a:xfrm>
            <a:off x="457200" y="6524625"/>
            <a:ext cx="2133600" cy="196850"/>
          </a:xfrm>
          <a:prstGeom prst="rect">
            <a:avLst/>
          </a:prstGeom>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B.L. Militsyn, FLS 2012, Newport News, USA</a:t>
            </a:r>
            <a:endParaRPr lang="en-GB" dirty="0"/>
          </a:p>
        </p:txBody>
      </p:sp>
      <p:sp>
        <p:nvSpPr>
          <p:cNvPr id="6" name="Slide Number Placeholder 5"/>
          <p:cNvSpPr>
            <a:spLocks noGrp="1"/>
          </p:cNvSpPr>
          <p:nvPr>
            <p:ph type="sldNum" sz="quarter" idx="12"/>
          </p:nvPr>
        </p:nvSpPr>
        <p:spPr>
          <a:xfrm>
            <a:off x="6975475" y="6524625"/>
            <a:ext cx="2133600" cy="196850"/>
          </a:xfrm>
        </p:spPr>
        <p:txBody>
          <a:bodyPr/>
          <a:lstStyle>
            <a:lvl1pPr>
              <a:defRPr/>
            </a:lvl1pPr>
          </a:lstStyle>
          <a:p>
            <a:pPr>
              <a:defRPr/>
            </a:pPr>
            <a:fld id="{73175689-08AE-4296-BDD6-72B2BD92D9C2}"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1D55868-08B1-421D-882C-DFB960F7916E}"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2A5FD50-0A05-4BC5-8BA7-FF511DB3FE7F}"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steclargetop"/>
          <p:cNvPicPr>
            <a:picLocks noChangeAspect="1" noChangeArrowheads="1"/>
          </p:cNvPicPr>
          <p:nvPr/>
        </p:nvPicPr>
        <p:blipFill>
          <a:blip r:embed="rId2" cstate="print"/>
          <a:srcRect/>
          <a:stretch>
            <a:fillRect/>
          </a:stretch>
        </p:blipFill>
        <p:spPr bwMode="auto">
          <a:xfrm>
            <a:off x="0" y="0"/>
            <a:ext cx="9144000" cy="1838325"/>
          </a:xfrm>
          <a:prstGeom prst="rect">
            <a:avLst/>
          </a:prstGeom>
          <a:noFill/>
          <a:ln w="9525">
            <a:noFill/>
            <a:miter lim="800000"/>
            <a:headEnd/>
            <a:tailEnd/>
          </a:ln>
        </p:spPr>
      </p:pic>
      <p:sp>
        <p:nvSpPr>
          <p:cNvPr id="5122" name="Rectangle 2"/>
          <p:cNvSpPr>
            <a:spLocks noGrp="1" noChangeArrowheads="1"/>
          </p:cNvSpPr>
          <p:nvPr>
            <p:ph type="ctrTitle"/>
          </p:nvPr>
        </p:nvSpPr>
        <p:spPr>
          <a:xfrm>
            <a:off x="685800" y="1700213"/>
            <a:ext cx="7772400" cy="1470025"/>
          </a:xfrm>
          <a:prstGeom prst="rect">
            <a:avLst/>
          </a:prstGeom>
        </p:spPr>
        <p:txBody>
          <a:bodyPr/>
          <a:lstStyle>
            <a:lvl1pPr algn="l">
              <a:defRPr sz="3600"/>
            </a:lvl1pPr>
          </a:lstStyle>
          <a:p>
            <a:r>
              <a:rPr lang="en-US" smtClean="0"/>
              <a:t>Click to edit Master title style</a:t>
            </a:r>
            <a:endParaRPr lang="en-GB"/>
          </a:p>
        </p:txBody>
      </p:sp>
      <p:sp>
        <p:nvSpPr>
          <p:cNvPr id="5123" name="Rectangle 3"/>
          <p:cNvSpPr>
            <a:spLocks noGrp="1" noChangeArrowheads="1"/>
          </p:cNvSpPr>
          <p:nvPr>
            <p:ph type="subTitle" idx="1"/>
          </p:nvPr>
        </p:nvSpPr>
        <p:spPr>
          <a:xfrm>
            <a:off x="1371600" y="3357563"/>
            <a:ext cx="6400800" cy="1752600"/>
          </a:xfrm>
        </p:spPr>
        <p:txBody>
          <a:bodyPr/>
          <a:lstStyle>
            <a:lvl1pPr marL="0" indent="0" algn="r">
              <a:buFontTx/>
              <a:buNone/>
              <a:defRPr sz="2800"/>
            </a:lvl1pPr>
          </a:lstStyle>
          <a:p>
            <a:r>
              <a:rPr lang="en-US" smtClean="0"/>
              <a:t>Click to edit Master subtitle style</a:t>
            </a:r>
            <a:endParaRPr lang="en-GB"/>
          </a:p>
        </p:txBody>
      </p:sp>
      <p:sp>
        <p:nvSpPr>
          <p:cNvPr id="5" name="Rectangle 4"/>
          <p:cNvSpPr>
            <a:spLocks noGrp="1" noChangeArrowheads="1"/>
          </p:cNvSpPr>
          <p:nvPr>
            <p:ph type="dt" sz="half" idx="10"/>
          </p:nvPr>
        </p:nvSpPr>
        <p:spPr>
          <a:xfrm>
            <a:off x="457200" y="6524625"/>
            <a:ext cx="2133600" cy="196850"/>
          </a:xfrm>
        </p:spPr>
        <p:txBody>
          <a:bodyPr/>
          <a:lstStyle>
            <a:lvl1pPr>
              <a:defRPr sz="1000"/>
            </a:lvl1pPr>
          </a:lstStyle>
          <a:p>
            <a:pPr>
              <a:defRPr/>
            </a:pPr>
            <a:r>
              <a:rPr lang="en-US" smtClean="0"/>
              <a:t>5-9 March 2012</a:t>
            </a:r>
            <a:endParaRPr lang="en-GB"/>
          </a:p>
        </p:txBody>
      </p:sp>
      <p:sp>
        <p:nvSpPr>
          <p:cNvPr id="6" name="Rectangle 5"/>
          <p:cNvSpPr>
            <a:spLocks noGrp="1" noChangeArrowheads="1"/>
          </p:cNvSpPr>
          <p:nvPr>
            <p:ph type="ftr" sz="quarter" idx="11"/>
          </p:nvPr>
        </p:nvSpPr>
        <p:spPr>
          <a:xfrm>
            <a:off x="3124200" y="6524625"/>
            <a:ext cx="2895600" cy="196850"/>
          </a:xfrm>
        </p:spPr>
        <p:txBody>
          <a:bodyPr/>
          <a:lstStyle>
            <a:lvl1pPr>
              <a:defRPr sz="1000"/>
            </a:lvl1pPr>
          </a:lstStyle>
          <a:p>
            <a:pPr>
              <a:defRPr/>
            </a:pPr>
            <a:r>
              <a:rPr lang="en-GB" smtClean="0"/>
              <a:t>B.L. Militsyn, FLS 2012, Newport News, USA</a:t>
            </a:r>
            <a:endParaRPr lang="en-GB"/>
          </a:p>
        </p:txBody>
      </p:sp>
      <p:sp>
        <p:nvSpPr>
          <p:cNvPr id="7" name="Rectangle 6"/>
          <p:cNvSpPr>
            <a:spLocks noGrp="1" noChangeArrowheads="1"/>
          </p:cNvSpPr>
          <p:nvPr>
            <p:ph type="sldNum" sz="quarter" idx="12"/>
          </p:nvPr>
        </p:nvSpPr>
        <p:spPr>
          <a:xfrm>
            <a:off x="6553200" y="6524625"/>
            <a:ext cx="2133600" cy="196850"/>
          </a:xfrm>
        </p:spPr>
        <p:txBody>
          <a:bodyPr/>
          <a:lstStyle>
            <a:lvl1pPr>
              <a:defRPr sz="1000"/>
            </a:lvl1pPr>
          </a:lstStyle>
          <a:p>
            <a:pPr>
              <a:defRPr/>
            </a:pPr>
            <a:fld id="{35A8EEFD-D2D5-4459-A06B-5BF6EC2D8864}"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09EE05-9F6C-4DA5-8C11-1BE87F392235}"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F7A2227-6071-4D21-BA63-F86CF77B27E0}"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A85B89-EB2A-47DA-9D90-6A7F37C8EC46}"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userDrawn="1"/>
        </p:nvSpPr>
        <p:spPr>
          <a:xfrm>
            <a:off x="2411413" y="1062038"/>
            <a:ext cx="6275387" cy="782637"/>
          </a:xfrm>
          <a:prstGeom prst="rect">
            <a:avLst/>
          </a:prstGeom>
        </p:spPr>
        <p:txBody>
          <a:bodyPr/>
          <a:lstStyle>
            <a:lvl1pPr>
              <a:defRPr sz="3200"/>
            </a:lvl1pPr>
          </a:lstStyle>
          <a:p>
            <a:pPr algn="ctr">
              <a:defRPr/>
            </a:pPr>
            <a:r>
              <a:rPr lang="en-US" kern="0" smtClean="0">
                <a:solidFill>
                  <a:schemeClr val="tx2"/>
                </a:solidFill>
                <a:latin typeface="+mj-lt"/>
                <a:ea typeface="+mj-ea"/>
                <a:cs typeface="+mj-cs"/>
              </a:rPr>
              <a:t>Click to edit Master title style</a:t>
            </a:r>
            <a:endParaRPr lang="en-GB" kern="0">
              <a:solidFill>
                <a:schemeClr val="tx2"/>
              </a:solidFill>
              <a:latin typeface="+mj-lt"/>
              <a:ea typeface="+mj-ea"/>
              <a:cs typeface="+mj-cs"/>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p:txBody>
          <a:bodyPr/>
          <a:lstStyle>
            <a:lvl1pPr>
              <a:defRPr/>
            </a:lvl1pPr>
          </a:lstStyle>
          <a:p>
            <a:pPr>
              <a:defRPr/>
            </a:pPr>
            <a:r>
              <a:rPr lang="en-US" smtClean="0"/>
              <a:t>5-9 March 2012</a:t>
            </a:r>
            <a:endParaRPr lang="en-GB"/>
          </a:p>
        </p:txBody>
      </p:sp>
      <p:sp>
        <p:nvSpPr>
          <p:cNvPr id="9" name="Footer Placeholder 7"/>
          <p:cNvSpPr>
            <a:spLocks noGrp="1"/>
          </p:cNvSpPr>
          <p:nvPr>
            <p:ph type="ftr" sz="quarter" idx="11"/>
          </p:nvPr>
        </p:nvSpPr>
        <p:spPr/>
        <p:txBody>
          <a:bodyPr/>
          <a:lstStyle>
            <a:lvl1pPr>
              <a:defRPr/>
            </a:lvl1pPr>
          </a:lstStyle>
          <a:p>
            <a:pPr>
              <a:defRPr/>
            </a:pPr>
            <a:r>
              <a:rPr lang="en-GB" smtClean="0"/>
              <a:t>B.L. Militsyn, FLS 2012, Newport News, USA</a:t>
            </a:r>
            <a:endParaRPr lang="en-GB"/>
          </a:p>
        </p:txBody>
      </p:sp>
      <p:sp>
        <p:nvSpPr>
          <p:cNvPr id="10" name="Slide Number Placeholder 8"/>
          <p:cNvSpPr>
            <a:spLocks noGrp="1"/>
          </p:cNvSpPr>
          <p:nvPr>
            <p:ph type="sldNum" sz="quarter" idx="12"/>
          </p:nvPr>
        </p:nvSpPr>
        <p:spPr/>
        <p:txBody>
          <a:bodyPr/>
          <a:lstStyle>
            <a:lvl1pPr>
              <a:defRPr/>
            </a:lvl1pPr>
          </a:lstStyle>
          <a:p>
            <a:pPr>
              <a:defRPr/>
            </a:pPr>
            <a:fld id="{6C856C8F-7349-4A7F-8DE2-E452D0F59CE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1413" y="1062038"/>
            <a:ext cx="6275387" cy="782786"/>
          </a:xfrm>
          <a:prstGeom prst="rect">
            <a:avLst/>
          </a:prstGeom>
        </p:spPr>
        <p:txBody>
          <a:bodyPr/>
          <a:lstStyle>
            <a:lvl1pPr>
              <a:defRPr sz="3200"/>
            </a:lvl1p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38AF4FC-16A0-4A37-9BD3-679DA20B5672}"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1B668C9-F767-43C0-BCB7-D975F7D858BD}"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0691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068960"/>
            <a:ext cx="3008313" cy="30572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1CB6E4-305A-4CE8-82CE-A5BD0A479F0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2563861-5BB3-43A6-B093-39819D3B79A0}"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916831"/>
            <a:ext cx="5486400" cy="28107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555CA5C-6C30-4483-B75B-F9DA07739BC8}"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F97112-67D1-4D8F-BB8C-4D41785F129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44824"/>
            <a:ext cx="2057400" cy="428133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44824"/>
            <a:ext cx="6019800" cy="42813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9A57B5-1C71-440E-88D5-B613F1791F3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58D2DE2D-4FFD-4A06-A20C-8B5ECAB01B2F}"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61375388-9B6A-4F3E-B596-9B8BD7584FB9}"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158ECEEE-3D71-44EA-B42A-CBF17C463280}"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45D26849-AA54-433E-9BEA-483D4FD4ABE8}"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r>
              <a:rPr lang="en-US" smtClean="0"/>
              <a:t>5-9 March 2012</a:t>
            </a:r>
            <a:endParaRPr lang="en-GB"/>
          </a:p>
        </p:txBody>
      </p:sp>
      <p:sp>
        <p:nvSpPr>
          <p:cNvPr id="6" name="Footer Placeholder 5"/>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7" name="Slide Number Placeholder 6"/>
          <p:cNvSpPr>
            <a:spLocks noGrp="1"/>
          </p:cNvSpPr>
          <p:nvPr>
            <p:ph type="sldNum" sz="quarter" idx="12"/>
          </p:nvPr>
        </p:nvSpPr>
        <p:spPr>
          <a:xfrm>
            <a:off x="6553200" y="6524625"/>
            <a:ext cx="2133600" cy="196850"/>
          </a:xfrm>
        </p:spPr>
        <p:txBody>
          <a:bodyPr/>
          <a:lstStyle>
            <a:lvl1pPr>
              <a:defRPr/>
            </a:lvl1pPr>
          </a:lstStyle>
          <a:p>
            <a:pPr>
              <a:defRPr/>
            </a:pPr>
            <a:fld id="{1D63A6D2-CDF1-461D-A750-6B872F3310A4}"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r>
              <a:rPr lang="en-US" smtClean="0"/>
              <a:t>5-9 March 2012</a:t>
            </a:r>
            <a:endParaRPr lang="en-GB"/>
          </a:p>
        </p:txBody>
      </p:sp>
      <p:sp>
        <p:nvSpPr>
          <p:cNvPr id="6" name="Footer Placeholder 5"/>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7" name="Slide Number Placeholder 6"/>
          <p:cNvSpPr>
            <a:spLocks noGrp="1"/>
          </p:cNvSpPr>
          <p:nvPr>
            <p:ph type="sldNum" sz="quarter" idx="12"/>
          </p:nvPr>
        </p:nvSpPr>
        <p:spPr>
          <a:xfrm>
            <a:off x="6553200" y="6524625"/>
            <a:ext cx="2133600" cy="196850"/>
          </a:xfrm>
        </p:spPr>
        <p:txBody>
          <a:bodyPr/>
          <a:lstStyle>
            <a:lvl1pPr>
              <a:defRPr/>
            </a:lvl1pPr>
          </a:lstStyle>
          <a:p>
            <a:pPr>
              <a:defRPr/>
            </a:pPr>
            <a:fld id="{6D3AF815-E1A9-42C8-8DBD-219363D87CD1}"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00ECA11C-F679-45CA-BCDC-8A1CB8998DF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solidFill>
            <a:schemeClr val="bg1">
              <a:alpha val="50000"/>
            </a:schemeClr>
          </a:solidFill>
        </p:spPr>
        <p:txBody>
          <a:bodyPr/>
          <a:lstStyle>
            <a:lvl1pPr algn="ctr">
              <a:defRPr/>
            </a:lvl1pPr>
          </a:lstStyle>
          <a:p>
            <a:r>
              <a:rPr lang="en-US" smtClean="0"/>
              <a:t>Click to edit Master title style</a:t>
            </a:r>
            <a:endParaRPr lang="en-GB"/>
          </a:p>
        </p:txBody>
      </p:sp>
      <p:sp>
        <p:nvSpPr>
          <p:cNvPr id="5" name="Date Placeholder 4"/>
          <p:cNvSpPr>
            <a:spLocks noGrp="1"/>
          </p:cNvSpPr>
          <p:nvPr>
            <p:ph type="dt" sz="half" idx="10"/>
          </p:nvPr>
        </p:nvSpPr>
        <p:spPr>
          <a:xfrm>
            <a:off x="457200" y="6524625"/>
            <a:ext cx="2133600" cy="196850"/>
          </a:xfrm>
          <a:prstGeom prst="rect">
            <a:avLst/>
          </a:prstGeom>
        </p:spPr>
        <p:txBody>
          <a:bodyPr/>
          <a:lstStyle>
            <a:lvl1pPr>
              <a:defRPr/>
            </a:lvl1pPr>
          </a:lstStyle>
          <a:p>
            <a:pPr>
              <a:defRPr/>
            </a:pPr>
            <a:r>
              <a:rPr lang="en-US" smtClean="0"/>
              <a:t>5-9 March 2012</a:t>
            </a:r>
            <a:endParaRPr lang="en-GB"/>
          </a:p>
        </p:txBody>
      </p:sp>
      <p:sp>
        <p:nvSpPr>
          <p:cNvPr id="6" name="Footer Placeholder 5"/>
          <p:cNvSpPr>
            <a:spLocks noGrp="1"/>
          </p:cNvSpPr>
          <p:nvPr>
            <p:ph type="ftr" sz="quarter" idx="11"/>
          </p:nvPr>
        </p:nvSpPr>
        <p:spPr/>
        <p:txBody>
          <a:bodyPr/>
          <a:lstStyle>
            <a:lvl1pPr>
              <a:defRPr/>
            </a:lvl1pPr>
          </a:lstStyle>
          <a:p>
            <a:pPr>
              <a:defRPr/>
            </a:pPr>
            <a:r>
              <a:rPr lang="en-GB" smtClean="0"/>
              <a:t>B.L. Militsyn, FLS 2012, Newport News, USA</a:t>
            </a:r>
            <a:endParaRPr lang="en-GB"/>
          </a:p>
        </p:txBody>
      </p:sp>
      <p:sp>
        <p:nvSpPr>
          <p:cNvPr id="7" name="Slide Number Placeholder 6"/>
          <p:cNvSpPr>
            <a:spLocks noGrp="1"/>
          </p:cNvSpPr>
          <p:nvPr>
            <p:ph type="sldNum" sz="quarter" idx="12"/>
          </p:nvPr>
        </p:nvSpPr>
        <p:spPr>
          <a:xfrm>
            <a:off x="6975475" y="6524625"/>
            <a:ext cx="2133600" cy="196850"/>
          </a:xfrm>
        </p:spPr>
        <p:txBody>
          <a:bodyPr/>
          <a:lstStyle>
            <a:lvl1pPr>
              <a:defRPr/>
            </a:lvl1pPr>
          </a:lstStyle>
          <a:p>
            <a:pPr>
              <a:defRPr/>
            </a:pPr>
            <a:fld id="{3586E7BE-934E-4FA1-AE9D-1F9F4A03AAA9}"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C435FEAE-1FEB-43E2-8BDA-554ADE650E84}"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DC96B1C1-A1A2-4D13-A1B1-499BBFFA4A8E}"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p:spPr>
        <p:txBody>
          <a:bodyPr/>
          <a:lstStyle>
            <a:lvl1pPr>
              <a:defRPr/>
            </a:lvl1pPr>
          </a:lstStyle>
          <a:p>
            <a:pPr>
              <a:defRPr/>
            </a:pPr>
            <a:r>
              <a:rPr lang="en-GB" smtClean="0"/>
              <a:t>B.L. Militsyn, FLS 2012, Newport News, USA</a:t>
            </a:r>
            <a:endParaRPr lang="en-GB" dirty="0"/>
          </a:p>
        </p:txBody>
      </p:sp>
      <p:sp>
        <p:nvSpPr>
          <p:cNvPr id="6" name="Slide Number Placeholder 5"/>
          <p:cNvSpPr>
            <a:spLocks noGrp="1"/>
          </p:cNvSpPr>
          <p:nvPr>
            <p:ph type="sldNum" sz="quarter" idx="12"/>
          </p:nvPr>
        </p:nvSpPr>
        <p:spPr>
          <a:xfrm>
            <a:off x="6553200" y="6524625"/>
            <a:ext cx="2133600" cy="196850"/>
          </a:xfrm>
        </p:spPr>
        <p:txBody>
          <a:bodyPr/>
          <a:lstStyle>
            <a:lvl1pPr>
              <a:defRPr/>
            </a:lvl1pPr>
          </a:lstStyle>
          <a:p>
            <a:pPr>
              <a:defRPr/>
            </a:pPr>
            <a:fld id="{9BF09EA2-3DE3-4FF2-8C18-18E0BB56576C}"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astec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0242" name="Rectangle 2"/>
          <p:cNvSpPr>
            <a:spLocks noGrp="1" noChangeArrowheads="1"/>
          </p:cNvSpPr>
          <p:nvPr>
            <p:ph type="ctrTitle"/>
          </p:nvPr>
        </p:nvSpPr>
        <p:spPr>
          <a:xfrm>
            <a:off x="685800" y="1700213"/>
            <a:ext cx="7772400" cy="1470025"/>
          </a:xfrm>
        </p:spPr>
        <p:txBody>
          <a:bodyPr/>
          <a:lstStyle>
            <a:lvl1pPr>
              <a:defRPr/>
            </a:lvl1pPr>
          </a:lstStyle>
          <a:p>
            <a:r>
              <a:rPr lang="en-US" smtClean="0"/>
              <a:t>Click to edit Master title style</a:t>
            </a:r>
            <a:endParaRPr lang="en-GB"/>
          </a:p>
        </p:txBody>
      </p:sp>
      <p:sp>
        <p:nvSpPr>
          <p:cNvPr id="10243"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smtClean="0"/>
              <a:t>Click to edit Master subtitle style</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 name="Picture 5" descr="astec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1" name="Date Placeholder 8"/>
          <p:cNvSpPr>
            <a:spLocks noGrp="1"/>
          </p:cNvSpPr>
          <p:nvPr>
            <p:ph type="dt" sz="half" idx="2"/>
          </p:nvPr>
        </p:nvSpPr>
        <p:spPr>
          <a:xfrm>
            <a:off x="457200" y="6304313"/>
            <a:ext cx="2133600" cy="252606"/>
          </a:xfrm>
          <a:prstGeom prst="rect">
            <a:avLst/>
          </a:prstGeom>
        </p:spPr>
        <p:txBody>
          <a:bodyPr vert="horz" lIns="91440" tIns="45720" rIns="91440" bIns="45720" rtlCol="0" anchor="ctr"/>
          <a:lstStyle>
            <a:lvl1pPr algn="l" rtl="0">
              <a:defRPr sz="1200">
                <a:solidFill>
                  <a:schemeClr val="tx1"/>
                </a:solidFill>
                <a:latin typeface="+mj-lt"/>
              </a:defRPr>
            </a:lvl1pPr>
          </a:lstStyle>
          <a:p>
            <a:r>
              <a:rPr lang="en-US" smtClean="0"/>
              <a:t>5-9 March 2012</a:t>
            </a:r>
            <a:endParaRPr lang="en-GB" dirty="0"/>
          </a:p>
        </p:txBody>
      </p:sp>
      <p:sp>
        <p:nvSpPr>
          <p:cNvPr id="12" name="Footer Placeholder 9"/>
          <p:cNvSpPr>
            <a:spLocks noGrp="1"/>
          </p:cNvSpPr>
          <p:nvPr>
            <p:ph type="ftr" sz="quarter" idx="3"/>
          </p:nvPr>
        </p:nvSpPr>
        <p:spPr>
          <a:xfrm>
            <a:off x="464820" y="6066264"/>
            <a:ext cx="4107180" cy="230459"/>
          </a:xfrm>
          <a:prstGeom prst="rect">
            <a:avLst/>
          </a:prstGeom>
        </p:spPr>
        <p:txBody>
          <a:bodyPr vert="horz" lIns="91440" tIns="45720" rIns="91440" bIns="45720" rtlCol="0" anchor="ctr"/>
          <a:lstStyle>
            <a:lvl1pPr algn="l">
              <a:defRPr sz="1200">
                <a:solidFill>
                  <a:schemeClr val="tx1"/>
                </a:solidFill>
                <a:latin typeface="+mj-lt"/>
              </a:defRPr>
            </a:lvl1pPr>
          </a:lstStyle>
          <a:p>
            <a:r>
              <a:rPr lang="en-GB" dirty="0" smtClean="0"/>
              <a:t>B.L. </a:t>
            </a:r>
            <a:r>
              <a:rPr lang="en-GB" dirty="0" err="1" smtClean="0"/>
              <a:t>Militsyn</a:t>
            </a:r>
            <a:r>
              <a:rPr lang="en-GB" dirty="0" smtClean="0"/>
              <a:t>, FLS 2012, Newport News, USA</a:t>
            </a:r>
            <a:endParaRPr lang="en-GB" dirty="0"/>
          </a:p>
        </p:txBody>
      </p:sp>
      <p:sp>
        <p:nvSpPr>
          <p:cNvPr id="13" name="Slide Number Placeholder 10"/>
          <p:cNvSpPr>
            <a:spLocks noGrp="1"/>
          </p:cNvSpPr>
          <p:nvPr>
            <p:ph type="sldNum" sz="quarter" idx="4"/>
          </p:nvPr>
        </p:nvSpPr>
        <p:spPr>
          <a:xfrm>
            <a:off x="2598420" y="6296879"/>
            <a:ext cx="800100" cy="260040"/>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/29</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810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5" descr="astec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0" name="Date Placeholder 8"/>
          <p:cNvSpPr>
            <a:spLocks noGrp="1"/>
          </p:cNvSpPr>
          <p:nvPr>
            <p:ph type="dt" sz="half" idx="10"/>
          </p:nvPr>
        </p:nvSpPr>
        <p:spPr>
          <a:xfrm>
            <a:off x="457200" y="6304313"/>
            <a:ext cx="2133600" cy="252606"/>
          </a:xfrm>
          <a:prstGeom prst="rect">
            <a:avLst/>
          </a:prstGeom>
        </p:spPr>
        <p:txBody>
          <a:bodyPr vert="horz" lIns="91440" tIns="45720" rIns="91440" bIns="45720" rtlCol="0" anchor="ctr"/>
          <a:lstStyle>
            <a:lvl1pPr algn="l" rtl="0">
              <a:defRPr sz="1200">
                <a:solidFill>
                  <a:schemeClr val="tx1"/>
                </a:solidFill>
                <a:latin typeface="+mj-lt"/>
              </a:defRPr>
            </a:lvl1pPr>
          </a:lstStyle>
          <a:p>
            <a:r>
              <a:rPr lang="en-US" smtClean="0"/>
              <a:t>5-9 March 2012</a:t>
            </a:r>
            <a:endParaRPr lang="en-GB" dirty="0"/>
          </a:p>
        </p:txBody>
      </p:sp>
      <p:sp>
        <p:nvSpPr>
          <p:cNvPr id="11" name="Footer Placeholder 9"/>
          <p:cNvSpPr>
            <a:spLocks noGrp="1"/>
          </p:cNvSpPr>
          <p:nvPr>
            <p:ph type="ftr" sz="quarter" idx="3"/>
          </p:nvPr>
        </p:nvSpPr>
        <p:spPr>
          <a:xfrm>
            <a:off x="464820" y="6066264"/>
            <a:ext cx="4107180" cy="230459"/>
          </a:xfrm>
          <a:prstGeom prst="rect">
            <a:avLst/>
          </a:prstGeom>
        </p:spPr>
        <p:txBody>
          <a:bodyPr vert="horz" lIns="91440" tIns="45720" rIns="91440" bIns="45720" rtlCol="0" anchor="ctr"/>
          <a:lstStyle>
            <a:lvl1pPr algn="l">
              <a:defRPr sz="1200">
                <a:solidFill>
                  <a:schemeClr val="tx1"/>
                </a:solidFill>
                <a:latin typeface="+mj-lt"/>
              </a:defRPr>
            </a:lvl1pPr>
          </a:lstStyle>
          <a:p>
            <a:r>
              <a:rPr lang="en-GB" dirty="0" smtClean="0"/>
              <a:t>B.L. </a:t>
            </a:r>
            <a:r>
              <a:rPr lang="en-GB" dirty="0" err="1" smtClean="0"/>
              <a:t>Militsyn</a:t>
            </a:r>
            <a:r>
              <a:rPr lang="en-GB" dirty="0" smtClean="0"/>
              <a:t>, FLS 2012, Newport News, USA</a:t>
            </a:r>
            <a:endParaRPr lang="en-GB" dirty="0"/>
          </a:p>
        </p:txBody>
      </p:sp>
      <p:sp>
        <p:nvSpPr>
          <p:cNvPr id="12" name="Slide Number Placeholder 10"/>
          <p:cNvSpPr>
            <a:spLocks noGrp="1"/>
          </p:cNvSpPr>
          <p:nvPr>
            <p:ph type="sldNum" sz="quarter" idx="4"/>
          </p:nvPr>
        </p:nvSpPr>
        <p:spPr>
          <a:xfrm>
            <a:off x="2598420" y="6296879"/>
            <a:ext cx="800100" cy="260040"/>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/29</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Date Placeholder 8"/>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15" name="Footer Placeholder 9"/>
          <p:cNvSpPr>
            <a:spLocks noGrp="1"/>
          </p:cNvSpPr>
          <p:nvPr>
            <p:ph type="ftr" sz="quarter" idx="11"/>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10" name="Slide Number Placeholder 10"/>
          <p:cNvSpPr>
            <a:spLocks noGrp="1"/>
          </p:cNvSpPr>
          <p:nvPr>
            <p:ph type="sldNum" sz="quarter" idx="12"/>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/52</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9"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6"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/52</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7"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5"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/52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8"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A9CF1AA3-154E-4579-8BD4-678C460DDAB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10"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8"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/52</a:t>
            </a:r>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10"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11"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/15</a:t>
            </a:r>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9"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10"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/15</a:t>
            </a:r>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9"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10"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/15</a:t>
            </a:r>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10"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11"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/15</a:t>
            </a:r>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10"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11"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/15</a:t>
            </a:r>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US" smtClean="0"/>
              <a:t>5-9 March 2012</a:t>
            </a:r>
            <a:endParaRPr lang="en-GB" dirty="0"/>
          </a:p>
        </p:txBody>
      </p:sp>
      <p:sp>
        <p:nvSpPr>
          <p:cNvPr id="10" name="Footer Placeholder 9"/>
          <p:cNvSpPr>
            <a:spLocks noGrp="1"/>
          </p:cNvSpPr>
          <p:nvPr>
            <p:ph type="ftr" sz="quarter" idx="3"/>
          </p:nvPr>
        </p:nvSpPr>
        <p:spPr>
          <a:xfrm>
            <a:off x="464820" y="5929630"/>
            <a:ext cx="4107180" cy="365125"/>
          </a:xfrm>
          <a:prstGeom prst="rect">
            <a:avLst/>
          </a:prstGeom>
        </p:spPr>
        <p:txBody>
          <a:bodyPr vert="horz" lIns="91440" tIns="45720" rIns="91440" bIns="45720" rtlCol="0" anchor="ctr"/>
          <a:lstStyle>
            <a:lvl1pPr algn="l">
              <a:defRPr sz="1200">
                <a:solidFill>
                  <a:schemeClr val="tx1"/>
                </a:solidFill>
                <a:latin typeface="+mj-lt"/>
              </a:defRPr>
            </a:lvl1pPr>
          </a:lstStyle>
          <a:p>
            <a:r>
              <a:rPr lang="en-GB" smtClean="0"/>
              <a:t>B.L. Militsyn, FLS 2012, Newport News, USA</a:t>
            </a:r>
            <a:endParaRPr lang="en-GB" dirty="0"/>
          </a:p>
        </p:txBody>
      </p:sp>
      <p:sp>
        <p:nvSpPr>
          <p:cNvPr id="11" name="Slide Number Placeholder 10"/>
          <p:cNvSpPr>
            <a:spLocks noGrp="1"/>
          </p:cNvSpPr>
          <p:nvPr>
            <p:ph type="sldNum" sz="quarter" idx="4"/>
          </p:nvPr>
        </p:nvSpPr>
        <p:spPr>
          <a:xfrm>
            <a:off x="2598420" y="6356350"/>
            <a:ext cx="8001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/15</a:t>
            </a:r>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836613"/>
            <a:ext cx="8364537" cy="576262"/>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484313"/>
            <a:ext cx="4038600" cy="233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84313"/>
            <a:ext cx="4038600" cy="233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71925"/>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71925"/>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r>
              <a:rPr lang="en-US" smtClean="0"/>
              <a:t>5-9 March 2012</a:t>
            </a:r>
            <a:endParaRPr lang="en-GB"/>
          </a:p>
        </p:txBody>
      </p:sp>
      <p:sp>
        <p:nvSpPr>
          <p:cNvPr id="8" name="Rectangle 7"/>
          <p:cNvSpPr>
            <a:spLocks noGrp="1" noChangeArrowheads="1"/>
          </p:cNvSpPr>
          <p:nvPr>
            <p:ph type="ftr" sz="quarter" idx="11"/>
          </p:nvPr>
        </p:nvSpPr>
        <p:spPr/>
        <p:txBody>
          <a:bodyPr/>
          <a:lstStyle>
            <a:lvl1pPr algn="ctr">
              <a:defRPr sz="1000">
                <a:latin typeface="+mn-lt"/>
                <a:cs typeface="Arial" pitchFamily="34" charset="0"/>
              </a:defRPr>
            </a:lvl1pPr>
          </a:lstStyle>
          <a:p>
            <a:pPr>
              <a:defRPr/>
            </a:pPr>
            <a:r>
              <a:rPr lang="en-GB" smtClean="0"/>
              <a:t>B.L. Militsyn, FLS 2012, Newport News, USA</a:t>
            </a:r>
            <a:endParaRPr lang="en-GB"/>
          </a:p>
        </p:txBody>
      </p:sp>
      <p:sp>
        <p:nvSpPr>
          <p:cNvPr id="9" name="Rectangle 8"/>
          <p:cNvSpPr>
            <a:spLocks noGrp="1" noChangeArrowheads="1"/>
          </p:cNvSpPr>
          <p:nvPr>
            <p:ph type="sldNum" sz="quarter" idx="12"/>
          </p:nvPr>
        </p:nvSpPr>
        <p:spPr/>
        <p:txBody>
          <a:bodyPr/>
          <a:lstStyle>
            <a:lvl1pPr algn="r">
              <a:defRPr sz="1000">
                <a:latin typeface="+mn-lt"/>
                <a:cs typeface="Arial" pitchFamily="34" charset="0"/>
              </a:defRPr>
            </a:lvl1pPr>
          </a:lstStyle>
          <a:p>
            <a:pPr>
              <a:defRPr/>
            </a:pPr>
            <a:r>
              <a:rPr lang="en-GB"/>
              <a:t>A Wheelhouse</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asteclarge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2291" name="Rectangle 3"/>
          <p:cNvSpPr>
            <a:spLocks noGrp="1" noChangeArrowheads="1"/>
          </p:cNvSpPr>
          <p:nvPr>
            <p:ph type="ctrTitle"/>
          </p:nvPr>
        </p:nvSpPr>
        <p:spPr>
          <a:xfrm>
            <a:off x="685800" y="1700213"/>
            <a:ext cx="7772400" cy="1470025"/>
          </a:xfrm>
        </p:spPr>
        <p:txBody>
          <a:bodyPr/>
          <a:lstStyle>
            <a:lvl1pPr>
              <a:defRPr/>
            </a:lvl1pPr>
          </a:lstStyle>
          <a:p>
            <a:r>
              <a:rPr lang="en-US" smtClean="0"/>
              <a:t>Click to edit Master title style</a:t>
            </a:r>
            <a:endParaRPr lang="en-GB"/>
          </a:p>
        </p:txBody>
      </p:sp>
      <p:sp>
        <p:nvSpPr>
          <p:cNvPr id="12292"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smtClean="0"/>
              <a:t>Click to edit Master subtitle style</a:t>
            </a:r>
            <a:endParaRPr lang="en-GB"/>
          </a:p>
        </p:txBody>
      </p:sp>
      <p:sp>
        <p:nvSpPr>
          <p:cNvPr id="5" name="Rectangle 5"/>
          <p:cNvSpPr>
            <a:spLocks noGrp="1" noChangeArrowheads="1"/>
          </p:cNvSpPr>
          <p:nvPr>
            <p:ph type="dt" sz="half" idx="10"/>
          </p:nvPr>
        </p:nvSpPr>
        <p:spPr/>
        <p:txBody>
          <a:bodyPr/>
          <a:lstStyle>
            <a:lvl1pPr>
              <a:defRPr/>
            </a:lvl1pPr>
          </a:lstStyle>
          <a:p>
            <a:pPr>
              <a:defRPr/>
            </a:pPr>
            <a:r>
              <a:rPr lang="en-US" smtClean="0"/>
              <a:t>5-9 March 2012</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4"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DFBE8027-A96A-40B2-86A2-FDDE35E3EB56}"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5-9 March 2012</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2AF51675-A6C5-4C29-A33C-012F9B25154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3"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8881CCD8-74CD-4A87-97A4-A6CF28F74CBC}"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8FF64336-0D46-45EC-9C3D-3112E24A3E2F}"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6F0C89BF-7663-424B-A3EC-DFB681CB473E}"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080397C4-5D9C-4484-B6E2-D05037AE96C6}"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r>
              <a:rPr lang="en-US" smtClean="0"/>
              <a:t>5-9 March 2012</a:t>
            </a:r>
            <a:endParaRPr lang="en-GB"/>
          </a:p>
        </p:txBody>
      </p:sp>
      <p:sp>
        <p:nvSpPr>
          <p:cNvPr id="6" name="Footer Placeholder 5"/>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7" name="Slide Number Placeholder 6"/>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6951DCEB-1746-4E05-AC81-23C168EB0FF4}"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r>
              <a:rPr lang="en-US" smtClean="0"/>
              <a:t>5-9 March 2012</a:t>
            </a:r>
            <a:endParaRPr lang="en-GB"/>
          </a:p>
        </p:txBody>
      </p:sp>
      <p:sp>
        <p:nvSpPr>
          <p:cNvPr id="6" name="Footer Placeholder 5"/>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7" name="Slide Number Placeholder 6"/>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ED199860-D3FA-4840-AA0A-1070FA3BE718}"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B958B12D-C8A6-4D6B-8B56-9556BD641819}"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CEBDC0F3-9F91-43BA-8864-A6271101828E}"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7CABDCD9-F9E5-4129-BE52-753F124C5EBA}"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5-9 March 2012</a:t>
            </a:r>
            <a:endParaRPr lang="en-GB"/>
          </a:p>
        </p:txBody>
      </p:sp>
      <p:sp>
        <p:nvSpPr>
          <p:cNvPr id="5" name="Footer Placeholder 4"/>
          <p:cNvSpPr>
            <a:spLocks noGrp="1"/>
          </p:cNvSpPr>
          <p:nvPr>
            <p:ph type="ftr" sz="quarter" idx="11"/>
          </p:nvPr>
        </p:nvSpPr>
        <p:spPr>
          <a:xfrm>
            <a:off x="3124200" y="6524625"/>
            <a:ext cx="2895600" cy="196850"/>
          </a:xfrm>
          <a:prstGeom prst="rect">
            <a:avLst/>
          </a:prstGeom>
        </p:spPr>
        <p:txBody>
          <a:bodyPr/>
          <a:lstStyle>
            <a:lvl1pPr fontAlgn="auto">
              <a:spcBef>
                <a:spcPts val="0"/>
              </a:spcBef>
              <a:spcAft>
                <a:spcPts val="0"/>
              </a:spcAft>
              <a:defRPr>
                <a:latin typeface="+mn-lt"/>
              </a:defRPr>
            </a:lvl1pPr>
          </a:lstStyle>
          <a:p>
            <a:pPr>
              <a:defRPr/>
            </a:pPr>
            <a:r>
              <a:rPr lang="en-GB" smtClean="0"/>
              <a:t>B.L. Militsyn, FLS 2012, Newport News, USA</a:t>
            </a:r>
            <a:endParaRPr lang="en-GB"/>
          </a:p>
        </p:txBody>
      </p:sp>
      <p:sp>
        <p:nvSpPr>
          <p:cNvPr id="6" name="Slide Number Placeholder 5"/>
          <p:cNvSpPr>
            <a:spLocks noGrp="1"/>
          </p:cNvSpPr>
          <p:nvPr>
            <p:ph type="sldNum" sz="quarter" idx="12"/>
          </p:nvPr>
        </p:nvSpPr>
        <p:spPr>
          <a:xfrm>
            <a:off x="6553200" y="6524625"/>
            <a:ext cx="2133600" cy="196850"/>
          </a:xfrm>
          <a:prstGeom prst="rect">
            <a:avLst/>
          </a:prstGeom>
        </p:spPr>
        <p:txBody>
          <a:bodyPr/>
          <a:lstStyle>
            <a:lvl1pPr fontAlgn="auto">
              <a:spcBef>
                <a:spcPts val="0"/>
              </a:spcBef>
              <a:spcAft>
                <a:spcPts val="0"/>
              </a:spcAft>
              <a:defRPr>
                <a:latin typeface="+mn-lt"/>
              </a:defRPr>
            </a:lvl1pPr>
          </a:lstStyle>
          <a:p>
            <a:pPr>
              <a:defRPr/>
            </a:pPr>
            <a:fld id="{B55C2C08-98A3-4BAC-AFB8-8CEB7F26F28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AAEB660-28BD-4ED3-9994-79E135A22E2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57200" y="6524625"/>
            <a:ext cx="2133600" cy="196850"/>
          </a:xfrm>
          <a:prstGeom prst="rect">
            <a:avLst/>
          </a:prstGeom>
          <a:ln/>
        </p:spPr>
        <p:txBody>
          <a:bodyPr/>
          <a:lstStyle>
            <a:lvl1pPr>
              <a:defRPr/>
            </a:lvl1pPr>
          </a:lstStyle>
          <a:p>
            <a:pPr>
              <a:defRPr/>
            </a:pPr>
            <a:r>
              <a:rPr lang="en-US" smtClean="0"/>
              <a:t>5-9 March 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B.L. Militsyn, FLS 2012, Newport News, USA</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C1BFF4C1-9DAF-464E-B56C-AB5EE7F744A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3.png"/><Relationship Id="rId2" Type="http://schemas.openxmlformats.org/officeDocument/2006/relationships/slideLayout" Target="../slideLayouts/slideLayout44.xml"/><Relationship Id="rId16"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4.pn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astecsmalltop"/>
          <p:cNvPicPr>
            <a:picLocks noChangeAspect="1" noChangeArrowheads="1"/>
          </p:cNvPicPr>
          <p:nvPr/>
        </p:nvPicPr>
        <p:blipFill>
          <a:blip r:embed="rId23" cstate="print"/>
          <a:srcRect/>
          <a:stretch>
            <a:fillRect/>
          </a:stretch>
        </p:blipFill>
        <p:spPr bwMode="auto">
          <a:xfrm>
            <a:off x="0" y="0"/>
            <a:ext cx="9126538" cy="18383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1925638" y="557213"/>
            <a:ext cx="7038975" cy="711200"/>
          </a:xfrm>
          <a:prstGeom prst="rect">
            <a:avLst/>
          </a:prstGeom>
          <a:solidFill>
            <a:schemeClr val="bg1">
              <a:alpha val="50195"/>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57200" y="1341438"/>
            <a:ext cx="82296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174" name="Rectangle 6"/>
          <p:cNvSpPr>
            <a:spLocks noGrp="1" noChangeArrowheads="1"/>
          </p:cNvSpPr>
          <p:nvPr>
            <p:ph type="ftr" sz="quarter" idx="3"/>
          </p:nvPr>
        </p:nvSpPr>
        <p:spPr bwMode="auto">
          <a:xfrm>
            <a:off x="243349" y="6362390"/>
            <a:ext cx="4321277" cy="3628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900">
                <a:latin typeface="+mn-lt"/>
              </a:defRPr>
            </a:lvl1pPr>
          </a:lstStyle>
          <a:p>
            <a:pPr>
              <a:defRPr/>
            </a:pPr>
            <a:r>
              <a:rPr lang="en-GB" smtClean="0"/>
              <a:t>B.L. Militsyn, FLS 2012, Newport News, USA</a:t>
            </a:r>
            <a:endParaRPr lang="en-GB" dirty="0"/>
          </a:p>
        </p:txBody>
      </p:sp>
      <p:sp>
        <p:nvSpPr>
          <p:cNvPr id="7175" name="Rectangle 7"/>
          <p:cNvSpPr>
            <a:spLocks noGrp="1" noChangeArrowheads="1"/>
          </p:cNvSpPr>
          <p:nvPr>
            <p:ph type="sldNum" sz="quarter" idx="4"/>
          </p:nvPr>
        </p:nvSpPr>
        <p:spPr bwMode="auto">
          <a:xfrm>
            <a:off x="6693309" y="6406638"/>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latin typeface="+mn-lt"/>
              </a:defRPr>
            </a:lvl1pPr>
          </a:lstStyle>
          <a:p>
            <a:pPr>
              <a:defRPr/>
            </a:pPr>
            <a:fld id="{D1E4EB93-6036-4E26-85C7-3B3BC5873A37}"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199" r:id="rId3"/>
    <p:sldLayoutId id="2147484248"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Lst>
  <p:hf hdr="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Lucida Sans" pitchFamily="34" charset="0"/>
        </a:defRPr>
      </a:lvl2pPr>
      <a:lvl3pPr algn="l" rtl="0" eaLnBrk="1" fontAlgn="base" hangingPunct="1">
        <a:spcBef>
          <a:spcPct val="0"/>
        </a:spcBef>
        <a:spcAft>
          <a:spcPct val="0"/>
        </a:spcAft>
        <a:defRPr sz="3200">
          <a:solidFill>
            <a:schemeClr val="tx2"/>
          </a:solidFill>
          <a:latin typeface="Lucida Sans" pitchFamily="34" charset="0"/>
        </a:defRPr>
      </a:lvl3pPr>
      <a:lvl4pPr algn="l" rtl="0" eaLnBrk="1" fontAlgn="base" hangingPunct="1">
        <a:spcBef>
          <a:spcPct val="0"/>
        </a:spcBef>
        <a:spcAft>
          <a:spcPct val="0"/>
        </a:spcAft>
        <a:defRPr sz="3200">
          <a:solidFill>
            <a:schemeClr val="tx2"/>
          </a:solidFill>
          <a:latin typeface="Lucida Sans" pitchFamily="34" charset="0"/>
        </a:defRPr>
      </a:lvl4pPr>
      <a:lvl5pPr algn="l" rtl="0" eaLnBrk="1" fontAlgn="base" hangingPunct="1">
        <a:spcBef>
          <a:spcPct val="0"/>
        </a:spcBef>
        <a:spcAft>
          <a:spcPct val="0"/>
        </a:spcAft>
        <a:defRPr sz="3200">
          <a:solidFill>
            <a:schemeClr val="tx2"/>
          </a:solidFill>
          <a:latin typeface="Lucida Sans" pitchFamily="34" charset="0"/>
        </a:defRPr>
      </a:lvl5pPr>
      <a:lvl6pPr marL="457200" algn="l" rtl="0" eaLnBrk="1" fontAlgn="base" hangingPunct="1">
        <a:spcBef>
          <a:spcPct val="0"/>
        </a:spcBef>
        <a:spcAft>
          <a:spcPct val="0"/>
        </a:spcAft>
        <a:defRPr sz="3200">
          <a:solidFill>
            <a:schemeClr val="tx2"/>
          </a:solidFill>
          <a:latin typeface="Lucida Sans" pitchFamily="34" charset="0"/>
        </a:defRPr>
      </a:lvl6pPr>
      <a:lvl7pPr marL="914400" algn="l" rtl="0" eaLnBrk="1" fontAlgn="base" hangingPunct="1">
        <a:spcBef>
          <a:spcPct val="0"/>
        </a:spcBef>
        <a:spcAft>
          <a:spcPct val="0"/>
        </a:spcAft>
        <a:defRPr sz="3200">
          <a:solidFill>
            <a:schemeClr val="tx2"/>
          </a:solidFill>
          <a:latin typeface="Lucida Sans" pitchFamily="34" charset="0"/>
        </a:defRPr>
      </a:lvl7pPr>
      <a:lvl8pPr marL="1371600" algn="l" rtl="0" eaLnBrk="1" fontAlgn="base" hangingPunct="1">
        <a:spcBef>
          <a:spcPct val="0"/>
        </a:spcBef>
        <a:spcAft>
          <a:spcPct val="0"/>
        </a:spcAft>
        <a:defRPr sz="3200">
          <a:solidFill>
            <a:schemeClr val="tx2"/>
          </a:solidFill>
          <a:latin typeface="Lucida Sans" pitchFamily="34" charset="0"/>
        </a:defRPr>
      </a:lvl8pPr>
      <a:lvl9pPr marL="1828800" algn="l" rtl="0" eaLnBrk="1" fontAlgn="base" hangingPunct="1">
        <a:spcBef>
          <a:spcPct val="0"/>
        </a:spcBef>
        <a:spcAft>
          <a:spcPct val="0"/>
        </a:spcAft>
        <a:defRPr sz="3200">
          <a:solidFill>
            <a:schemeClr val="tx2"/>
          </a:solidFill>
          <a:latin typeface="Lucida San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r>
              <a:rPr lang="en-US" smtClean="0"/>
              <a:t>5-9 March 2012</a:t>
            </a:r>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r>
              <a:rPr lang="en-GB" smtClean="0"/>
              <a:t>B.L. Militsyn, FLS 2012, Newport News, USA</a:t>
            </a: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D679C4AC-58E3-4E7C-94DD-D1AC008552C7}" type="slidenum">
              <a:rPr lang="en-GB"/>
              <a:pPr>
                <a:defRPr/>
              </a:pPr>
              <a:t>‹#›</a:t>
            </a:fld>
            <a:endParaRPr lang="en-GB"/>
          </a:p>
        </p:txBody>
      </p:sp>
      <p:pic>
        <p:nvPicPr>
          <p:cNvPr id="2054" name="Picture 7" descr="asteclargetop"/>
          <p:cNvPicPr>
            <a:picLocks noChangeAspect="1" noChangeArrowheads="1"/>
          </p:cNvPicPr>
          <p:nvPr/>
        </p:nvPicPr>
        <p:blipFill>
          <a:blip r:embed="rId23" cstate="print"/>
          <a:srcRect/>
          <a:stretch>
            <a:fillRect/>
          </a:stretch>
        </p:blipFill>
        <p:spPr bwMode="auto">
          <a:xfrm>
            <a:off x="0" y="0"/>
            <a:ext cx="9144000" cy="1838325"/>
          </a:xfrm>
          <a:prstGeom prst="rect">
            <a:avLst/>
          </a:prstGeom>
          <a:noFill/>
          <a:ln w="9525">
            <a:noFill/>
            <a:miter lim="800000"/>
            <a:headEnd/>
            <a:tailEnd/>
          </a:ln>
        </p:spPr>
      </p:pic>
      <p:sp>
        <p:nvSpPr>
          <p:cNvPr id="8" name="Title 1"/>
          <p:cNvSpPr txBox="1">
            <a:spLocks/>
          </p:cNvSpPr>
          <p:nvPr/>
        </p:nvSpPr>
        <p:spPr>
          <a:xfrm>
            <a:off x="2411413" y="1062038"/>
            <a:ext cx="6275387" cy="782637"/>
          </a:xfrm>
          <a:prstGeom prst="rect">
            <a:avLst/>
          </a:prstGeom>
        </p:spPr>
        <p:txBody>
          <a:bodyPr/>
          <a:lstStyle>
            <a:lvl1pPr>
              <a:defRPr sz="3200"/>
            </a:lvl1pPr>
          </a:lstStyle>
          <a:p>
            <a:pPr algn="ctr">
              <a:defRPr/>
            </a:pPr>
            <a:r>
              <a:rPr lang="en-US" kern="0" dirty="0" smtClean="0">
                <a:solidFill>
                  <a:schemeClr val="tx2"/>
                </a:solidFill>
                <a:latin typeface="+mj-lt"/>
                <a:ea typeface="+mj-ea"/>
                <a:cs typeface="+mj-cs"/>
              </a:rPr>
              <a:t>Click to edit Master title style</a:t>
            </a:r>
            <a:endParaRPr lang="en-GB" kern="0" dirty="0">
              <a:solidFill>
                <a:schemeClr val="tx2"/>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4249" r:id="rId1"/>
    <p:sldLayoutId id="2147484217" r:id="rId2"/>
    <p:sldLayoutId id="2147484218" r:id="rId3"/>
    <p:sldLayoutId id="2147484219" r:id="rId4"/>
    <p:sldLayoutId id="2147484250" r:id="rId5"/>
    <p:sldLayoutId id="2147484220" r:id="rId6"/>
    <p:sldLayoutId id="2147484221" r:id="rId7"/>
    <p:sldLayoutId id="2147484222" r:id="rId8"/>
    <p:sldLayoutId id="2147484223" r:id="rId9"/>
    <p:sldLayoutId id="2147484224" r:id="rId10"/>
    <p:sldLayoutId id="2147484225"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 id="2147484260" r:id="rId2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eaLnBrk="1" fontAlgn="base" hangingPunct="1">
        <a:spcBef>
          <a:spcPct val="0"/>
        </a:spcBef>
        <a:spcAft>
          <a:spcPct val="0"/>
        </a:spcAft>
        <a:defRPr sz="4400">
          <a:solidFill>
            <a:schemeClr val="tx2"/>
          </a:solidFill>
          <a:latin typeface="Lucida Sans" pitchFamily="34" charset="0"/>
        </a:defRPr>
      </a:lvl6pPr>
      <a:lvl7pPr marL="914400" algn="ctr" rtl="0" eaLnBrk="1" fontAlgn="base" hangingPunct="1">
        <a:spcBef>
          <a:spcPct val="0"/>
        </a:spcBef>
        <a:spcAft>
          <a:spcPct val="0"/>
        </a:spcAft>
        <a:defRPr sz="4400">
          <a:solidFill>
            <a:schemeClr val="tx2"/>
          </a:solidFill>
          <a:latin typeface="Lucida Sans" pitchFamily="34" charset="0"/>
        </a:defRPr>
      </a:lvl7pPr>
      <a:lvl8pPr marL="1371600" algn="ctr" rtl="0" eaLnBrk="1" fontAlgn="base" hangingPunct="1">
        <a:spcBef>
          <a:spcPct val="0"/>
        </a:spcBef>
        <a:spcAft>
          <a:spcPct val="0"/>
        </a:spcAft>
        <a:defRPr sz="4400">
          <a:solidFill>
            <a:schemeClr val="tx2"/>
          </a:solidFill>
          <a:latin typeface="Lucida Sans" pitchFamily="34" charset="0"/>
        </a:defRPr>
      </a:lvl8pPr>
      <a:lvl9pPr marL="1828800" algn="ctr" rtl="0" eaLnBrk="1" fontAlgn="base" hangingPunct="1">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5" descr="astecsmallbottom"/>
          <p:cNvPicPr>
            <a:picLocks noChangeAspect="1" noChangeArrowheads="1"/>
          </p:cNvPicPr>
          <p:nvPr/>
        </p:nvPicPr>
        <p:blipFill>
          <a:blip r:embed="rId17" cstate="print"/>
          <a:srcRect/>
          <a:stretch>
            <a:fillRect/>
          </a:stretch>
        </p:blipFill>
        <p:spPr bwMode="auto">
          <a:xfrm>
            <a:off x="0" y="5360988"/>
            <a:ext cx="9144000" cy="1497012"/>
          </a:xfrm>
          <a:prstGeom prst="rect">
            <a:avLst/>
          </a:prstGeom>
          <a:noFill/>
          <a:ln w="9525">
            <a:noFill/>
            <a:miter lim="800000"/>
            <a:headEnd/>
            <a:tailEnd/>
          </a:ln>
        </p:spPr>
      </p:pic>
      <p:sp>
        <p:nvSpPr>
          <p:cNvPr id="3074" name="Rectangle 2"/>
          <p:cNvSpPr>
            <a:spLocks noGrp="1" noChangeArrowheads="1"/>
          </p:cNvSpPr>
          <p:nvPr>
            <p:ph type="title"/>
          </p:nvPr>
        </p:nvSpPr>
        <p:spPr bwMode="auto">
          <a:xfrm>
            <a:off x="457200" y="274638"/>
            <a:ext cx="8229600"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Rectangle 3"/>
          <p:cNvSpPr>
            <a:spLocks noGrp="1" noChangeArrowheads="1"/>
          </p:cNvSpPr>
          <p:nvPr>
            <p:ph type="body" idx="1"/>
          </p:nvPr>
        </p:nvSpPr>
        <p:spPr bwMode="auto">
          <a:xfrm>
            <a:off x="457200" y="981075"/>
            <a:ext cx="8229600"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Date Placeholder 8"/>
          <p:cNvSpPr>
            <a:spLocks noGrp="1"/>
          </p:cNvSpPr>
          <p:nvPr>
            <p:ph type="dt" sz="half" idx="2"/>
          </p:nvPr>
        </p:nvSpPr>
        <p:spPr>
          <a:xfrm>
            <a:off x="457200" y="6304313"/>
            <a:ext cx="2133600" cy="252606"/>
          </a:xfrm>
          <a:prstGeom prst="rect">
            <a:avLst/>
          </a:prstGeom>
        </p:spPr>
        <p:txBody>
          <a:bodyPr vert="horz" lIns="91440" tIns="45720" rIns="91440" bIns="45720" rtlCol="0" anchor="ctr"/>
          <a:lstStyle>
            <a:lvl1pPr algn="l" rtl="0">
              <a:defRPr sz="1200">
                <a:solidFill>
                  <a:schemeClr val="tx1"/>
                </a:solidFill>
                <a:latin typeface="+mj-lt"/>
              </a:defRPr>
            </a:lvl1pPr>
          </a:lstStyle>
          <a:p>
            <a:r>
              <a:rPr lang="en-US" smtClean="0"/>
              <a:t>5-9 March 2012</a:t>
            </a:r>
            <a:endParaRPr lang="en-GB" dirty="0"/>
          </a:p>
        </p:txBody>
      </p:sp>
      <p:sp>
        <p:nvSpPr>
          <p:cNvPr id="10" name="Footer Placeholder 9"/>
          <p:cNvSpPr>
            <a:spLocks noGrp="1"/>
          </p:cNvSpPr>
          <p:nvPr>
            <p:ph type="ftr" sz="quarter" idx="3"/>
          </p:nvPr>
        </p:nvSpPr>
        <p:spPr>
          <a:xfrm>
            <a:off x="464820" y="6066264"/>
            <a:ext cx="4107180" cy="230459"/>
          </a:xfrm>
          <a:prstGeom prst="rect">
            <a:avLst/>
          </a:prstGeom>
        </p:spPr>
        <p:txBody>
          <a:bodyPr vert="horz" lIns="91440" tIns="45720" rIns="91440" bIns="45720" rtlCol="0" anchor="ctr"/>
          <a:lstStyle>
            <a:lvl1pPr algn="l">
              <a:defRPr sz="1200">
                <a:solidFill>
                  <a:schemeClr val="tx1"/>
                </a:solidFill>
                <a:latin typeface="+mj-lt"/>
              </a:defRPr>
            </a:lvl1pPr>
          </a:lstStyle>
          <a:p>
            <a:r>
              <a:rPr lang="en-GB" dirty="0" smtClean="0"/>
              <a:t>B.L. </a:t>
            </a:r>
            <a:r>
              <a:rPr lang="en-GB" dirty="0" err="1" smtClean="0"/>
              <a:t>Militsyn</a:t>
            </a:r>
            <a:r>
              <a:rPr lang="en-GB" dirty="0" smtClean="0"/>
              <a:t>, FLS 2012, Newport News, USA</a:t>
            </a:r>
            <a:endParaRPr lang="en-GB" dirty="0"/>
          </a:p>
        </p:txBody>
      </p:sp>
      <p:sp>
        <p:nvSpPr>
          <p:cNvPr id="11" name="Slide Number Placeholder 10"/>
          <p:cNvSpPr>
            <a:spLocks noGrp="1"/>
          </p:cNvSpPr>
          <p:nvPr>
            <p:ph type="sldNum" sz="quarter" idx="4"/>
          </p:nvPr>
        </p:nvSpPr>
        <p:spPr>
          <a:xfrm>
            <a:off x="2598420" y="6296879"/>
            <a:ext cx="800100" cy="260040"/>
          </a:xfrm>
          <a:prstGeom prst="rect">
            <a:avLst/>
          </a:prstGeom>
        </p:spPr>
        <p:txBody>
          <a:bodyPr vert="horz" lIns="91440" tIns="45720" rIns="91440" bIns="45720" rtlCol="0" anchor="ctr"/>
          <a:lstStyle>
            <a:lvl1pPr algn="r">
              <a:defRPr sz="1200">
                <a:solidFill>
                  <a:schemeClr val="tx1"/>
                </a:solidFill>
                <a:latin typeface="+mj-lt"/>
              </a:defRPr>
            </a:lvl1pPr>
          </a:lstStyle>
          <a:p>
            <a:fld id="{D98124DF-0372-4553-BCBA-47C2D737882B}" type="slidenum">
              <a:rPr lang="en-GB" smtClean="0"/>
              <a:pPr/>
              <a:t>‹#›</a:t>
            </a:fld>
            <a:r>
              <a:rPr lang="en-GB" dirty="0" smtClean="0"/>
              <a:t>/29</a:t>
            </a:r>
            <a:endParaRPr lang="en-GB" dirty="0"/>
          </a:p>
        </p:txBody>
      </p:sp>
    </p:spTree>
  </p:cSld>
  <p:clrMap bg1="lt1" tx1="dk1" bg2="lt2" tx2="dk2" accent1="accent1" accent2="accent2" accent3="accent3" accent4="accent4" accent5="accent5" accent6="accent6" hlink="hlink" folHlink="folHlink"/>
  <p:sldLayoutIdLst>
    <p:sldLayoutId id="2147484261"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62" r:id="rId12"/>
    <p:sldLayoutId id="2147484263" r:id="rId13"/>
    <p:sldLayoutId id="2147484264" r:id="rId14"/>
    <p:sldLayoutId id="2147484276" r:id="rId15"/>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Lucida Sans" pitchFamily="34" charset="0"/>
        </a:defRPr>
      </a:lvl2pPr>
      <a:lvl3pPr algn="ctr" rtl="0" eaLnBrk="0" fontAlgn="base" hangingPunct="0">
        <a:spcBef>
          <a:spcPct val="0"/>
        </a:spcBef>
        <a:spcAft>
          <a:spcPct val="0"/>
        </a:spcAft>
        <a:defRPr sz="3600">
          <a:solidFill>
            <a:schemeClr val="tx2"/>
          </a:solidFill>
          <a:latin typeface="Lucida Sans" pitchFamily="34" charset="0"/>
        </a:defRPr>
      </a:lvl3pPr>
      <a:lvl4pPr algn="ctr" rtl="0" eaLnBrk="0" fontAlgn="base" hangingPunct="0">
        <a:spcBef>
          <a:spcPct val="0"/>
        </a:spcBef>
        <a:spcAft>
          <a:spcPct val="0"/>
        </a:spcAft>
        <a:defRPr sz="3600">
          <a:solidFill>
            <a:schemeClr val="tx2"/>
          </a:solidFill>
          <a:latin typeface="Lucida Sans" pitchFamily="34" charset="0"/>
        </a:defRPr>
      </a:lvl4pPr>
      <a:lvl5pPr algn="ctr" rtl="0" eaLnBrk="0" fontAlgn="base" hangingPunct="0">
        <a:spcBef>
          <a:spcPct val="0"/>
        </a:spcBef>
        <a:spcAft>
          <a:spcPct val="0"/>
        </a:spcAft>
        <a:defRPr sz="3600">
          <a:solidFill>
            <a:schemeClr val="tx2"/>
          </a:solidFill>
          <a:latin typeface="Lucida Sans" pitchFamily="34" charset="0"/>
        </a:defRPr>
      </a:lvl5pPr>
      <a:lvl6pPr marL="457200" algn="ctr" rtl="0" eaLnBrk="1" fontAlgn="base" hangingPunct="1">
        <a:spcBef>
          <a:spcPct val="0"/>
        </a:spcBef>
        <a:spcAft>
          <a:spcPct val="0"/>
        </a:spcAft>
        <a:defRPr sz="3600">
          <a:solidFill>
            <a:schemeClr val="tx2"/>
          </a:solidFill>
          <a:latin typeface="Lucida Sans" pitchFamily="34" charset="0"/>
        </a:defRPr>
      </a:lvl6pPr>
      <a:lvl7pPr marL="914400" algn="ctr" rtl="0" eaLnBrk="1" fontAlgn="base" hangingPunct="1">
        <a:spcBef>
          <a:spcPct val="0"/>
        </a:spcBef>
        <a:spcAft>
          <a:spcPct val="0"/>
        </a:spcAft>
        <a:defRPr sz="3600">
          <a:solidFill>
            <a:schemeClr val="tx2"/>
          </a:solidFill>
          <a:latin typeface="Lucida Sans" pitchFamily="34" charset="0"/>
        </a:defRPr>
      </a:lvl7pPr>
      <a:lvl8pPr marL="1371600" algn="ctr" rtl="0" eaLnBrk="1" fontAlgn="base" hangingPunct="1">
        <a:spcBef>
          <a:spcPct val="0"/>
        </a:spcBef>
        <a:spcAft>
          <a:spcPct val="0"/>
        </a:spcAft>
        <a:defRPr sz="3600">
          <a:solidFill>
            <a:schemeClr val="tx2"/>
          </a:solidFill>
          <a:latin typeface="Lucida Sans" pitchFamily="34" charset="0"/>
        </a:defRPr>
      </a:lvl8pPr>
      <a:lvl9pPr marL="1828800" algn="ctr" rtl="0" eaLnBrk="1" fontAlgn="base" hangingPunct="1">
        <a:spcBef>
          <a:spcPct val="0"/>
        </a:spcBef>
        <a:spcAft>
          <a:spcPct val="0"/>
        </a:spcAft>
        <a:defRPr sz="36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asteclargebottom"/>
          <p:cNvPicPr>
            <a:picLocks noChangeAspect="1" noChangeArrowheads="1"/>
          </p:cNvPicPr>
          <p:nvPr/>
        </p:nvPicPr>
        <p:blipFill>
          <a:blip r:embed="rId23" cstate="print"/>
          <a:srcRect/>
          <a:stretch>
            <a:fillRect/>
          </a:stretch>
        </p:blipFill>
        <p:spPr bwMode="auto">
          <a:xfrm>
            <a:off x="0" y="5360988"/>
            <a:ext cx="9144000" cy="1497012"/>
          </a:xfrm>
          <a:prstGeom prst="rect">
            <a:avLst/>
          </a:prstGeom>
          <a:noFill/>
          <a:ln w="9525">
            <a:noFill/>
            <a:miter lim="800000"/>
            <a:headEnd/>
            <a:tailEnd/>
          </a:ln>
        </p:spPr>
      </p:pic>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100"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126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bg1"/>
                </a:solidFill>
                <a:latin typeface="+mn-lt"/>
              </a:defRPr>
            </a:lvl1pPr>
          </a:lstStyle>
          <a:p>
            <a:pPr>
              <a:defRPr/>
            </a:pPr>
            <a:r>
              <a:rPr lang="en-US" smtClean="0"/>
              <a:t>5-9 March 2012</a:t>
            </a:r>
            <a:endParaRPr lang="en-GB"/>
          </a:p>
        </p:txBody>
      </p:sp>
    </p:spTree>
  </p:cSld>
  <p:clrMap bg1="lt1" tx1="dk1" bg2="lt2" tx2="dk2" accent1="accent1" accent2="accent2" accent3="accent3" accent4="accent4" accent5="accent5" accent6="accent6" hlink="hlink" folHlink="folHlink"/>
  <p:sldLayoutIdLst>
    <p:sldLayoutId id="214748426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66" r:id="rId12"/>
    <p:sldLayoutId id="2147484267" r:id="rId13"/>
    <p:sldLayoutId id="2147484268" r:id="rId14"/>
    <p:sldLayoutId id="2147484269" r:id="rId15"/>
    <p:sldLayoutId id="2147484270" r:id="rId16"/>
    <p:sldLayoutId id="2147484271" r:id="rId17"/>
    <p:sldLayoutId id="2147484272" r:id="rId18"/>
    <p:sldLayoutId id="2147484273" r:id="rId19"/>
    <p:sldLayoutId id="2147484274" r:id="rId20"/>
    <p:sldLayoutId id="2147484275" r:id="rId2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eaLnBrk="1" fontAlgn="base" hangingPunct="1">
        <a:spcBef>
          <a:spcPct val="0"/>
        </a:spcBef>
        <a:spcAft>
          <a:spcPct val="0"/>
        </a:spcAft>
        <a:defRPr sz="4400">
          <a:solidFill>
            <a:schemeClr val="tx2"/>
          </a:solidFill>
          <a:latin typeface="Lucida Sans" pitchFamily="34" charset="0"/>
        </a:defRPr>
      </a:lvl6pPr>
      <a:lvl7pPr marL="914400" algn="ctr" rtl="0" eaLnBrk="1" fontAlgn="base" hangingPunct="1">
        <a:spcBef>
          <a:spcPct val="0"/>
        </a:spcBef>
        <a:spcAft>
          <a:spcPct val="0"/>
        </a:spcAft>
        <a:defRPr sz="4400">
          <a:solidFill>
            <a:schemeClr val="tx2"/>
          </a:solidFill>
          <a:latin typeface="Lucida Sans" pitchFamily="34" charset="0"/>
        </a:defRPr>
      </a:lvl7pPr>
      <a:lvl8pPr marL="1371600" algn="ctr" rtl="0" eaLnBrk="1" fontAlgn="base" hangingPunct="1">
        <a:spcBef>
          <a:spcPct val="0"/>
        </a:spcBef>
        <a:spcAft>
          <a:spcPct val="0"/>
        </a:spcAft>
        <a:defRPr sz="4400">
          <a:solidFill>
            <a:schemeClr val="tx2"/>
          </a:solidFill>
          <a:latin typeface="Lucida Sans" pitchFamily="34" charset="0"/>
        </a:defRPr>
      </a:lvl8pPr>
      <a:lvl9pPr marL="1828800" algn="ctr" rtl="0" eaLnBrk="1" fontAlgn="base" hangingPunct="1">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074" y="1995909"/>
            <a:ext cx="7442970" cy="1080715"/>
          </a:xfrm>
        </p:spPr>
        <p:txBody>
          <a:bodyPr/>
          <a:lstStyle/>
          <a:p>
            <a:pPr algn="r"/>
            <a:r>
              <a:rPr lang="en-GB" sz="2800" b="1" dirty="0" smtClean="0"/>
              <a:t>Ultra high brightness </a:t>
            </a:r>
            <a:r>
              <a:rPr lang="en-GB" sz="2800" b="1" dirty="0" err="1" smtClean="0"/>
              <a:t>photoinjector</a:t>
            </a:r>
            <a:r>
              <a:rPr lang="en-GB" sz="2800" b="1" dirty="0" smtClean="0"/>
              <a:t> for EBTF/CLARA facility at </a:t>
            </a:r>
            <a:r>
              <a:rPr lang="en-GB" sz="2800" b="1" dirty="0" err="1" smtClean="0"/>
              <a:t>Daresbury</a:t>
            </a:r>
            <a:endParaRPr lang="en-GB" sz="2800" b="1" dirty="0" smtClean="0"/>
          </a:p>
        </p:txBody>
      </p:sp>
      <p:sp>
        <p:nvSpPr>
          <p:cNvPr id="3" name="Subtitle 2"/>
          <p:cNvSpPr>
            <a:spLocks noGrp="1"/>
          </p:cNvSpPr>
          <p:nvPr>
            <p:ph type="subTitle" idx="1"/>
          </p:nvPr>
        </p:nvSpPr>
        <p:spPr>
          <a:xfrm>
            <a:off x="277319" y="3064112"/>
            <a:ext cx="7880297" cy="2018478"/>
          </a:xfrm>
        </p:spPr>
        <p:txBody>
          <a:bodyPr/>
          <a:lstStyle/>
          <a:p>
            <a:r>
              <a:rPr lang="en-GB" sz="2400" b="1" i="1" dirty="0" smtClean="0"/>
              <a:t>B.L. </a:t>
            </a:r>
            <a:r>
              <a:rPr lang="en-GB" sz="2400" b="1" i="1" dirty="0" err="1" smtClean="0"/>
              <a:t>Militsyn</a:t>
            </a:r>
            <a:endParaRPr lang="en-GB" sz="2400" b="1" i="1" dirty="0" smtClean="0"/>
          </a:p>
          <a:p>
            <a:r>
              <a:rPr lang="en-GB" sz="2400" b="1" i="1" dirty="0" smtClean="0"/>
              <a:t> on behalf of the </a:t>
            </a:r>
            <a:r>
              <a:rPr lang="en-GB" sz="2400" b="1" i="1" dirty="0" err="1" smtClean="0"/>
              <a:t>ASTeC</a:t>
            </a:r>
            <a:r>
              <a:rPr lang="en-GB" sz="2400" b="1" i="1" dirty="0" smtClean="0"/>
              <a:t> </a:t>
            </a:r>
            <a:r>
              <a:rPr lang="en-GB" sz="2400" b="1" i="1" dirty="0" err="1" smtClean="0"/>
              <a:t>photoinjector</a:t>
            </a:r>
            <a:r>
              <a:rPr lang="en-GB" sz="2400" b="1" i="1" dirty="0" smtClean="0"/>
              <a:t> development team</a:t>
            </a:r>
          </a:p>
          <a:p>
            <a:endParaRPr lang="en-GB" sz="1600" b="1" i="1" dirty="0" smtClean="0"/>
          </a:p>
          <a:p>
            <a:r>
              <a:rPr lang="en-GB" sz="2000" i="1" dirty="0" smtClean="0"/>
              <a:t>Accelerator Science and Technology Centre   </a:t>
            </a:r>
          </a:p>
          <a:p>
            <a:r>
              <a:rPr lang="en-GB" sz="2000" i="1" dirty="0" smtClean="0"/>
              <a:t>Science &amp; Technology Facility Council,</a:t>
            </a:r>
          </a:p>
          <a:p>
            <a:r>
              <a:rPr lang="en-GB" sz="2000" i="1" dirty="0" smtClean="0"/>
              <a:t>Daresbury, UK</a:t>
            </a:r>
            <a:endParaRPr lang="en-GB" sz="2000" i="1" dirty="0"/>
          </a:p>
        </p:txBody>
      </p:sp>
      <p:pic>
        <p:nvPicPr>
          <p:cNvPr id="4" name="Picture 3" descr="FLS 2012 logo small.png"/>
          <p:cNvPicPr>
            <a:picLocks noChangeAspect="1"/>
          </p:cNvPicPr>
          <p:nvPr/>
        </p:nvPicPr>
        <p:blipFill>
          <a:blip r:embed="rId3" cstate="print"/>
          <a:stretch>
            <a:fillRect/>
          </a:stretch>
        </p:blipFill>
        <p:spPr>
          <a:xfrm>
            <a:off x="2059111" y="5760765"/>
            <a:ext cx="5028572" cy="1047619"/>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2400" b="1" i="1" dirty="0" smtClean="0"/>
              <a:t>Photocathode gun cavity</a:t>
            </a:r>
          </a:p>
        </p:txBody>
      </p:sp>
      <p:graphicFrame>
        <p:nvGraphicFramePr>
          <p:cNvPr id="13" name="Content Placeholder 12"/>
          <p:cNvGraphicFramePr>
            <a:graphicFrameLocks noGrp="1"/>
          </p:cNvGraphicFramePr>
          <p:nvPr>
            <p:ph sz="half" idx="1"/>
          </p:nvPr>
        </p:nvGraphicFramePr>
        <p:xfrm>
          <a:off x="254832" y="1280875"/>
          <a:ext cx="4301090" cy="4049218"/>
        </p:xfrm>
        <a:graphic>
          <a:graphicData uri="http://schemas.openxmlformats.org/drawingml/2006/table">
            <a:tbl>
              <a:tblPr firstRow="1" bandRow="1">
                <a:tableStyleId>{5C22544A-7EE6-4342-B048-85BDC9FD1C3A}</a:tableStyleId>
              </a:tblPr>
              <a:tblGrid>
                <a:gridCol w="2630162"/>
                <a:gridCol w="835464"/>
                <a:gridCol w="835464"/>
              </a:tblGrid>
              <a:tr h="359351">
                <a:tc>
                  <a:txBody>
                    <a:bodyPr/>
                    <a:lstStyle/>
                    <a:p>
                      <a:r>
                        <a:rPr lang="en-GB" sz="1400" dirty="0" smtClean="0">
                          <a:solidFill>
                            <a:schemeClr val="tx1"/>
                          </a:solidFill>
                        </a:rPr>
                        <a:t>Parameter</a:t>
                      </a:r>
                      <a:endParaRPr lang="en-GB" sz="1400" dirty="0">
                        <a:solidFill>
                          <a:schemeClr val="tx1"/>
                        </a:solidFill>
                      </a:endParaRPr>
                    </a:p>
                  </a:txBody>
                  <a:tcPr marL="73802" marR="73802" anchor="ctr"/>
                </a:tc>
                <a:tc>
                  <a:txBody>
                    <a:bodyPr/>
                    <a:lstStyle/>
                    <a:p>
                      <a:r>
                        <a:rPr lang="en-GB" sz="1400" dirty="0" smtClean="0">
                          <a:solidFill>
                            <a:schemeClr val="tx1"/>
                          </a:solidFill>
                        </a:rPr>
                        <a:t>Value</a:t>
                      </a:r>
                      <a:endParaRPr lang="en-GB" sz="1400" dirty="0">
                        <a:solidFill>
                          <a:schemeClr val="tx1"/>
                        </a:solidFill>
                      </a:endParaRPr>
                    </a:p>
                  </a:txBody>
                  <a:tcPr marL="73802" marR="73802" anchor="ctr"/>
                </a:tc>
                <a:tc>
                  <a:txBody>
                    <a:bodyPr/>
                    <a:lstStyle/>
                    <a:p>
                      <a:r>
                        <a:rPr lang="en-GB" sz="1400" dirty="0" smtClean="0">
                          <a:solidFill>
                            <a:schemeClr val="tx1"/>
                          </a:solidFill>
                        </a:rPr>
                        <a:t>Units</a:t>
                      </a:r>
                      <a:endParaRPr lang="en-GB" sz="1400" dirty="0">
                        <a:solidFill>
                          <a:schemeClr val="tx1"/>
                        </a:solidFill>
                      </a:endParaRPr>
                    </a:p>
                  </a:txBody>
                  <a:tcPr marL="73802" marR="73802" anchor="ctr"/>
                </a:tc>
              </a:tr>
              <a:tr h="359351">
                <a:tc>
                  <a:txBody>
                    <a:bodyPr/>
                    <a:lstStyle/>
                    <a:p>
                      <a:pPr>
                        <a:spcAft>
                          <a:spcPts val="400"/>
                        </a:spcAft>
                      </a:pPr>
                      <a:r>
                        <a:rPr lang="en-GB" sz="1400" dirty="0">
                          <a:latin typeface="+mn-lt"/>
                          <a:ea typeface="Times New Roman"/>
                        </a:rPr>
                        <a:t>Frequency </a:t>
                      </a:r>
                    </a:p>
                  </a:txBody>
                  <a:tcPr marL="55351" marR="55351" marT="0" marB="0" anchor="ctr"/>
                </a:tc>
                <a:tc>
                  <a:txBody>
                    <a:bodyPr/>
                    <a:lstStyle/>
                    <a:p>
                      <a:pPr>
                        <a:spcAft>
                          <a:spcPts val="400"/>
                        </a:spcAft>
                      </a:pPr>
                      <a:r>
                        <a:rPr lang="en-GB" sz="1400" dirty="0" smtClean="0">
                          <a:latin typeface="+mn-lt"/>
                          <a:ea typeface="Times New Roman"/>
                        </a:rPr>
                        <a:t>2998.5</a:t>
                      </a:r>
                      <a:endParaRPr lang="en-GB" sz="1400" dirty="0">
                        <a:latin typeface="+mn-lt"/>
                        <a:ea typeface="Times New Roman"/>
                      </a:endParaRPr>
                    </a:p>
                  </a:txBody>
                  <a:tcPr marL="55351" marR="55351" marT="0" marB="0" anchor="ctr"/>
                </a:tc>
                <a:tc>
                  <a:txBody>
                    <a:bodyPr/>
                    <a:lstStyle/>
                    <a:p>
                      <a:r>
                        <a:rPr lang="en-GB" sz="1400" dirty="0" smtClean="0"/>
                        <a:t>MHz</a:t>
                      </a:r>
                      <a:endParaRPr lang="en-GB" sz="1400" dirty="0"/>
                    </a:p>
                  </a:txBody>
                  <a:tcPr marL="73802" marR="73802" anchor="ctr"/>
                </a:tc>
              </a:tr>
              <a:tr h="359351">
                <a:tc>
                  <a:txBody>
                    <a:bodyPr/>
                    <a:lstStyle/>
                    <a:p>
                      <a:pPr>
                        <a:spcAft>
                          <a:spcPts val="400"/>
                        </a:spcAft>
                      </a:pPr>
                      <a:r>
                        <a:rPr lang="en-GB" sz="1400" dirty="0">
                          <a:latin typeface="+mn-lt"/>
                          <a:ea typeface="Times New Roman"/>
                        </a:rPr>
                        <a:t>Bandwidth</a:t>
                      </a:r>
                    </a:p>
                  </a:txBody>
                  <a:tcPr marL="55351" marR="55351" marT="0" marB="0" anchor="ct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GB" sz="1400" dirty="0" smtClean="0">
                          <a:latin typeface="+mn-lt"/>
                          <a:ea typeface="Times New Roman"/>
                        </a:rPr>
                        <a:t>&lt; 5</a:t>
                      </a:r>
                      <a:endParaRPr lang="en-GB" sz="1400" dirty="0">
                        <a:latin typeface="+mn-lt"/>
                        <a:ea typeface="Times New Roman"/>
                      </a:endParaRPr>
                    </a:p>
                  </a:txBody>
                  <a:tcPr marL="55351" marR="55351" marT="0" marB="0" anchor="ctr"/>
                </a:tc>
                <a:tc>
                  <a:txBody>
                    <a:bodyPr/>
                    <a:lstStyle/>
                    <a:p>
                      <a:r>
                        <a:rPr lang="en-GB" sz="1400" dirty="0" smtClean="0"/>
                        <a:t>MHz</a:t>
                      </a:r>
                      <a:endParaRPr lang="en-GB" sz="1400" dirty="0"/>
                    </a:p>
                  </a:txBody>
                  <a:tcPr marL="73802" marR="73802" anchor="ctr"/>
                </a:tc>
              </a:tr>
              <a:tr h="359351">
                <a:tc>
                  <a:txBody>
                    <a:bodyPr/>
                    <a:lstStyle/>
                    <a:p>
                      <a:pPr>
                        <a:spcAft>
                          <a:spcPts val="400"/>
                        </a:spcAft>
                      </a:pPr>
                      <a:r>
                        <a:rPr lang="en-GB" sz="1400" dirty="0" smtClean="0">
                          <a:latin typeface="+mn-lt"/>
                          <a:ea typeface="Times New Roman"/>
                        </a:rPr>
                        <a:t>Maximum beam energy</a:t>
                      </a:r>
                      <a:endParaRPr lang="en-GB" sz="1400" dirty="0">
                        <a:latin typeface="+mn-lt"/>
                        <a:ea typeface="Times New Roman"/>
                      </a:endParaRPr>
                    </a:p>
                  </a:txBody>
                  <a:tcPr marL="55351" marR="55351" marT="0" marB="0" anchor="ctr"/>
                </a:tc>
                <a:tc>
                  <a:txBody>
                    <a:bodyPr/>
                    <a:lstStyle/>
                    <a:p>
                      <a:pPr>
                        <a:spcAft>
                          <a:spcPts val="400"/>
                        </a:spcAft>
                      </a:pPr>
                      <a:r>
                        <a:rPr lang="en-GB" sz="1400" dirty="0" smtClean="0">
                          <a:latin typeface="+mn-lt"/>
                          <a:ea typeface="Times New Roman"/>
                        </a:rPr>
                        <a:t>6 </a:t>
                      </a:r>
                      <a:endParaRPr lang="en-GB" sz="1400" dirty="0">
                        <a:latin typeface="+mn-lt"/>
                        <a:ea typeface="Times New Roman"/>
                      </a:endParaRPr>
                    </a:p>
                  </a:txBody>
                  <a:tcPr marL="55351" marR="55351" marT="0" marB="0" anchor="ctr"/>
                </a:tc>
                <a:tc>
                  <a:txBody>
                    <a:bodyPr/>
                    <a:lstStyle/>
                    <a:p>
                      <a:r>
                        <a:rPr lang="en-GB" sz="1400" dirty="0" err="1" smtClean="0"/>
                        <a:t>MeV</a:t>
                      </a:r>
                      <a:endParaRPr lang="en-GB" sz="1400" dirty="0"/>
                    </a:p>
                  </a:txBody>
                  <a:tcPr marL="73802" marR="73802" anchor="ctr"/>
                </a:tc>
              </a:tr>
              <a:tr h="473278">
                <a:tc>
                  <a:txBody>
                    <a:bodyPr/>
                    <a:lstStyle/>
                    <a:p>
                      <a:pPr>
                        <a:spcAft>
                          <a:spcPts val="400"/>
                        </a:spcAft>
                      </a:pPr>
                      <a:r>
                        <a:rPr lang="en-GB" sz="1400" dirty="0" smtClean="0">
                          <a:latin typeface="+mn-lt"/>
                          <a:ea typeface="Times New Roman"/>
                        </a:rPr>
                        <a:t>Maximum</a:t>
                      </a:r>
                      <a:r>
                        <a:rPr lang="en-GB" sz="1400" baseline="0" dirty="0" smtClean="0">
                          <a:latin typeface="+mn-lt"/>
                          <a:ea typeface="Times New Roman"/>
                        </a:rPr>
                        <a:t> accelerating field</a:t>
                      </a:r>
                      <a:endParaRPr lang="en-GB" sz="1400" dirty="0">
                        <a:latin typeface="+mn-lt"/>
                        <a:ea typeface="Times New Roman"/>
                      </a:endParaRPr>
                    </a:p>
                  </a:txBody>
                  <a:tcPr marL="55351" marR="55351" marT="0" marB="0" anchor="ctr"/>
                </a:tc>
                <a:tc>
                  <a:txBody>
                    <a:bodyPr/>
                    <a:lstStyle/>
                    <a:p>
                      <a:pPr>
                        <a:spcAft>
                          <a:spcPts val="400"/>
                        </a:spcAft>
                      </a:pPr>
                      <a:r>
                        <a:rPr lang="en-GB" sz="1400" dirty="0" smtClean="0">
                          <a:latin typeface="+mn-lt"/>
                          <a:ea typeface="Times New Roman"/>
                        </a:rPr>
                        <a:t>100</a:t>
                      </a:r>
                      <a:endParaRPr lang="en-GB" sz="1400" dirty="0">
                        <a:latin typeface="+mn-lt"/>
                        <a:ea typeface="Times New Roman"/>
                      </a:endParaRPr>
                    </a:p>
                  </a:txBody>
                  <a:tcPr marL="55351" marR="55351" marT="0" marB="0" anchor="ctr"/>
                </a:tc>
                <a:tc>
                  <a:txBody>
                    <a:bodyPr/>
                    <a:lstStyle/>
                    <a:p>
                      <a:r>
                        <a:rPr lang="en-GB" sz="1400" dirty="0" smtClean="0"/>
                        <a:t>MV/m</a:t>
                      </a:r>
                      <a:endParaRPr lang="en-GB" sz="1400" dirty="0"/>
                    </a:p>
                  </a:txBody>
                  <a:tcPr marL="73802" marR="73802" anchor="ctr"/>
                </a:tc>
              </a:tr>
              <a:tr h="473278">
                <a:tc>
                  <a:txBody>
                    <a:bodyPr/>
                    <a:lstStyle/>
                    <a:p>
                      <a:pPr>
                        <a:spcAft>
                          <a:spcPts val="400"/>
                        </a:spcAft>
                      </a:pPr>
                      <a:r>
                        <a:rPr lang="en-GB" sz="1400" dirty="0">
                          <a:latin typeface="+mn-lt"/>
                          <a:ea typeface="Times New Roman"/>
                        </a:rPr>
                        <a:t>Peak </a:t>
                      </a:r>
                      <a:r>
                        <a:rPr lang="en-GB" sz="1400" dirty="0" smtClean="0">
                          <a:latin typeface="+mn-lt"/>
                          <a:ea typeface="Times New Roman"/>
                        </a:rPr>
                        <a:t>RF Input Power </a:t>
                      </a:r>
                      <a:endParaRPr lang="en-GB" sz="1400" dirty="0">
                        <a:latin typeface="+mn-lt"/>
                        <a:ea typeface="Times New Roman"/>
                      </a:endParaRPr>
                    </a:p>
                  </a:txBody>
                  <a:tcPr marL="55351" marR="55351" marT="0" marB="0" anchor="ctr"/>
                </a:tc>
                <a:tc>
                  <a:txBody>
                    <a:bodyPr/>
                    <a:lstStyle/>
                    <a:p>
                      <a:pPr>
                        <a:spcAft>
                          <a:spcPts val="400"/>
                        </a:spcAft>
                      </a:pPr>
                      <a:r>
                        <a:rPr lang="en-GB" sz="1400" dirty="0" smtClean="0">
                          <a:latin typeface="+mn-lt"/>
                          <a:ea typeface="Times New Roman"/>
                        </a:rPr>
                        <a:t>10 </a:t>
                      </a:r>
                      <a:endParaRPr lang="en-GB" sz="1400" dirty="0">
                        <a:latin typeface="+mn-lt"/>
                        <a:ea typeface="Times New Roman"/>
                      </a:endParaRPr>
                    </a:p>
                  </a:txBody>
                  <a:tcPr marL="55351" marR="55351" marT="0" marB="0" anchor="ctr"/>
                </a:tc>
                <a:tc>
                  <a:txBody>
                    <a:bodyPr/>
                    <a:lstStyle/>
                    <a:p>
                      <a:r>
                        <a:rPr lang="en-GB" sz="1400" dirty="0" smtClean="0"/>
                        <a:t>MW</a:t>
                      </a:r>
                      <a:endParaRPr lang="en-GB" sz="1400" dirty="0"/>
                    </a:p>
                  </a:txBody>
                  <a:tcPr marL="73802" marR="73802" anchor="ctr"/>
                </a:tc>
              </a:tr>
              <a:tr h="473278">
                <a:tc>
                  <a:txBody>
                    <a:bodyPr/>
                    <a:lstStyle/>
                    <a:p>
                      <a:pPr>
                        <a:spcAft>
                          <a:spcPts val="400"/>
                        </a:spcAft>
                      </a:pPr>
                      <a:r>
                        <a:rPr lang="en-GB" sz="1400" dirty="0" smtClean="0">
                          <a:latin typeface="+mn-lt"/>
                          <a:ea typeface="Times New Roman"/>
                        </a:rPr>
                        <a:t>Maximum</a:t>
                      </a:r>
                      <a:r>
                        <a:rPr lang="en-GB" sz="1400" baseline="0" dirty="0" smtClean="0">
                          <a:latin typeface="+mn-lt"/>
                          <a:ea typeface="Times New Roman"/>
                        </a:rPr>
                        <a:t> repetition rate</a:t>
                      </a:r>
                      <a:endParaRPr lang="en-GB" sz="1400" dirty="0">
                        <a:latin typeface="+mn-lt"/>
                        <a:ea typeface="Times New Roman"/>
                      </a:endParaRPr>
                    </a:p>
                  </a:txBody>
                  <a:tcPr marL="55351" marR="55351" marT="0" marB="0" anchor="ctr"/>
                </a:tc>
                <a:tc>
                  <a:txBody>
                    <a:bodyPr/>
                    <a:lstStyle/>
                    <a:p>
                      <a:pPr>
                        <a:spcAft>
                          <a:spcPts val="400"/>
                        </a:spcAft>
                      </a:pPr>
                      <a:r>
                        <a:rPr lang="en-GB" sz="1400" dirty="0" smtClean="0">
                          <a:latin typeface="+mn-lt"/>
                          <a:ea typeface="Times New Roman"/>
                        </a:rPr>
                        <a:t>10</a:t>
                      </a:r>
                      <a:endParaRPr lang="en-GB" sz="1400" dirty="0">
                        <a:latin typeface="+mn-lt"/>
                        <a:ea typeface="Times New Roman"/>
                      </a:endParaRPr>
                    </a:p>
                  </a:txBody>
                  <a:tcPr marL="55351" marR="55351" marT="0" marB="0" anchor="ctr"/>
                </a:tc>
                <a:tc>
                  <a:txBody>
                    <a:bodyPr/>
                    <a:lstStyle/>
                    <a:p>
                      <a:r>
                        <a:rPr lang="en-GB" sz="1400" dirty="0" smtClean="0"/>
                        <a:t>Hz</a:t>
                      </a:r>
                      <a:endParaRPr lang="en-GB" sz="1400" dirty="0"/>
                    </a:p>
                  </a:txBody>
                  <a:tcPr marL="73802" marR="73802" anchor="ctr"/>
                </a:tc>
              </a:tr>
              <a:tr h="359351">
                <a:tc>
                  <a:txBody>
                    <a:bodyPr/>
                    <a:lstStyle/>
                    <a:p>
                      <a:pPr>
                        <a:spcAft>
                          <a:spcPts val="400"/>
                        </a:spcAft>
                      </a:pPr>
                      <a:r>
                        <a:rPr lang="en-GB" sz="1400" dirty="0" smtClean="0">
                          <a:latin typeface="+mn-lt"/>
                          <a:ea typeface="Times New Roman"/>
                        </a:rPr>
                        <a:t>Maximum</a:t>
                      </a:r>
                      <a:r>
                        <a:rPr lang="en-GB" sz="1400" baseline="0" dirty="0" smtClean="0">
                          <a:latin typeface="+mn-lt"/>
                          <a:ea typeface="Times New Roman"/>
                        </a:rPr>
                        <a:t> bunch</a:t>
                      </a:r>
                      <a:r>
                        <a:rPr lang="en-GB" sz="1400" dirty="0" smtClean="0">
                          <a:latin typeface="+mn-lt"/>
                          <a:ea typeface="Times New Roman"/>
                        </a:rPr>
                        <a:t> charge</a:t>
                      </a:r>
                      <a:endParaRPr lang="en-GB" sz="1400" dirty="0">
                        <a:latin typeface="+mn-lt"/>
                        <a:ea typeface="Times New Roman"/>
                      </a:endParaRPr>
                    </a:p>
                  </a:txBody>
                  <a:tcPr marL="55351" marR="55351" marT="0" marB="0" anchor="ctr"/>
                </a:tc>
                <a:tc>
                  <a:txBody>
                    <a:bodyPr/>
                    <a:lstStyle/>
                    <a:p>
                      <a:pPr>
                        <a:spcAft>
                          <a:spcPts val="400"/>
                        </a:spcAft>
                      </a:pPr>
                      <a:r>
                        <a:rPr lang="en-GB" sz="1400" dirty="0" smtClean="0">
                          <a:latin typeface="+mn-lt"/>
                          <a:ea typeface="Times New Roman"/>
                        </a:rPr>
                        <a:t>250</a:t>
                      </a:r>
                      <a:endParaRPr lang="en-GB" sz="1400" dirty="0">
                        <a:latin typeface="+mn-lt"/>
                        <a:ea typeface="Times New Roman"/>
                      </a:endParaRPr>
                    </a:p>
                  </a:txBody>
                  <a:tcPr marL="55351" marR="55351" marT="0" marB="0" anchor="ctr"/>
                </a:tc>
                <a:tc>
                  <a:txBody>
                    <a:bodyPr/>
                    <a:lstStyle/>
                    <a:p>
                      <a:r>
                        <a:rPr lang="en-GB" sz="1400" dirty="0" err="1" smtClean="0"/>
                        <a:t>pC</a:t>
                      </a:r>
                      <a:endParaRPr lang="en-GB" sz="1400" dirty="0"/>
                    </a:p>
                  </a:txBody>
                  <a:tcPr marL="73802" marR="73802" anchor="ctr"/>
                </a:tc>
              </a:tr>
              <a:tr h="473278">
                <a:tc>
                  <a:txBody>
                    <a:bodyPr/>
                    <a:lstStyle/>
                    <a:p>
                      <a:pPr>
                        <a:spcAft>
                          <a:spcPts val="400"/>
                        </a:spcAft>
                      </a:pPr>
                      <a:r>
                        <a:rPr lang="en-GB" sz="1400" dirty="0">
                          <a:latin typeface="+mn-lt"/>
                          <a:ea typeface="Times New Roman"/>
                        </a:rPr>
                        <a:t>Operational </a:t>
                      </a:r>
                      <a:r>
                        <a:rPr lang="en-GB" sz="1400" dirty="0" smtClean="0">
                          <a:latin typeface="+mn-lt"/>
                          <a:ea typeface="Times New Roman"/>
                        </a:rPr>
                        <a:t>Temperature</a:t>
                      </a:r>
                      <a:endParaRPr lang="en-GB" sz="1400" dirty="0">
                        <a:latin typeface="+mn-lt"/>
                        <a:ea typeface="Times New Roman"/>
                      </a:endParaRPr>
                    </a:p>
                  </a:txBody>
                  <a:tcPr marL="55351" marR="55351" marT="0" marB="0" anchor="ctr"/>
                </a:tc>
                <a:tc>
                  <a:txBody>
                    <a:bodyPr/>
                    <a:lstStyle/>
                    <a:p>
                      <a:pPr>
                        <a:spcAft>
                          <a:spcPts val="400"/>
                        </a:spcAft>
                      </a:pPr>
                      <a:r>
                        <a:rPr lang="en-GB" sz="1400" dirty="0">
                          <a:latin typeface="+mn-lt"/>
                          <a:ea typeface="Times New Roman"/>
                        </a:rPr>
                        <a:t>30 - </a:t>
                      </a:r>
                      <a:r>
                        <a:rPr lang="en-GB" sz="1400" dirty="0" smtClean="0">
                          <a:latin typeface="+mn-lt"/>
                          <a:ea typeface="Times New Roman"/>
                        </a:rPr>
                        <a:t>45</a:t>
                      </a:r>
                      <a:endParaRPr lang="en-GB" sz="1400" dirty="0">
                        <a:latin typeface="+mn-lt"/>
                        <a:ea typeface="Times New Roman"/>
                      </a:endParaRPr>
                    </a:p>
                  </a:txBody>
                  <a:tcPr marL="55351" marR="55351" marT="0" marB="0" anchor="ctr"/>
                </a:tc>
                <a:tc>
                  <a:txBody>
                    <a:bodyPr/>
                    <a:lstStyle/>
                    <a:p>
                      <a:r>
                        <a:rPr lang="en-GB" sz="1400" dirty="0" smtClean="0"/>
                        <a:t>°C</a:t>
                      </a:r>
                      <a:endParaRPr lang="en-GB" sz="1400" dirty="0"/>
                    </a:p>
                  </a:txBody>
                  <a:tcPr marL="73802" marR="73802" anchor="ctr"/>
                </a:tc>
              </a:tr>
              <a:tr h="359351">
                <a:tc>
                  <a:txBody>
                    <a:bodyPr/>
                    <a:lstStyle/>
                    <a:p>
                      <a:r>
                        <a:rPr lang="en-GB" sz="1400" dirty="0" smtClean="0"/>
                        <a:t>Input coupling</a:t>
                      </a:r>
                      <a:endParaRPr lang="en-GB" sz="1400" dirty="0"/>
                    </a:p>
                  </a:txBody>
                  <a:tcPr marL="73802" marR="73802" anchor="ctr"/>
                </a:tc>
                <a:tc>
                  <a:txBody>
                    <a:bodyPr/>
                    <a:lstStyle/>
                    <a:p>
                      <a:r>
                        <a:rPr lang="en-GB" sz="1400" dirty="0" smtClean="0"/>
                        <a:t>WR284</a:t>
                      </a:r>
                      <a:endParaRPr lang="en-GB" sz="1400" dirty="0"/>
                    </a:p>
                  </a:txBody>
                  <a:tcPr marL="73802" marR="73802" anchor="ctr"/>
                </a:tc>
                <a:tc>
                  <a:txBody>
                    <a:bodyPr/>
                    <a:lstStyle/>
                    <a:p>
                      <a:endParaRPr lang="en-GB" sz="1400" dirty="0"/>
                    </a:p>
                  </a:txBody>
                  <a:tcPr marL="73802" marR="73802" anchor="ctr"/>
                </a:tc>
              </a:tr>
            </a:tbl>
          </a:graphicData>
        </a:graphic>
      </p:graphicFrame>
      <p:pic>
        <p:nvPicPr>
          <p:cNvPr id="41007" name="Picture 5"/>
          <p:cNvPicPr>
            <a:picLocks noChangeAspect="1" noChangeArrowheads="1"/>
          </p:cNvPicPr>
          <p:nvPr/>
        </p:nvPicPr>
        <p:blipFill>
          <a:blip r:embed="rId3" cstate="print"/>
          <a:srcRect/>
          <a:stretch>
            <a:fillRect/>
          </a:stretch>
        </p:blipFill>
        <p:spPr bwMode="auto">
          <a:xfrm>
            <a:off x="5288484" y="1165486"/>
            <a:ext cx="3065462" cy="2052637"/>
          </a:xfrm>
          <a:prstGeom prst="rect">
            <a:avLst/>
          </a:prstGeom>
          <a:noFill/>
          <a:ln w="9525">
            <a:noFill/>
            <a:miter lim="800000"/>
            <a:headEnd/>
            <a:tailEnd/>
          </a:ln>
        </p:spPr>
      </p:pic>
      <p:pic>
        <p:nvPicPr>
          <p:cNvPr id="35" name="Picture 2" descr="\\astecnas2\Data\blm43\Strathclyde Gun\IMG_1493.JPG"/>
          <p:cNvPicPr>
            <a:picLocks noChangeAspect="1" noChangeArrowheads="1"/>
          </p:cNvPicPr>
          <p:nvPr/>
        </p:nvPicPr>
        <p:blipFill>
          <a:blip r:embed="rId4" cstate="print"/>
          <a:srcRect/>
          <a:stretch>
            <a:fillRect/>
          </a:stretch>
        </p:blipFill>
        <p:spPr bwMode="auto">
          <a:xfrm>
            <a:off x="5292920" y="3289899"/>
            <a:ext cx="3064096" cy="2297941"/>
          </a:xfrm>
          <a:prstGeom prst="rect">
            <a:avLst/>
          </a:prstGeom>
          <a:noFill/>
        </p:spPr>
      </p:pic>
      <p:sp>
        <p:nvSpPr>
          <p:cNvPr id="9" name="Date Placeholder 8"/>
          <p:cNvSpPr>
            <a:spLocks noGrp="1"/>
          </p:cNvSpPr>
          <p:nvPr>
            <p:ph type="dt" sz="half" idx="10"/>
          </p:nvPr>
        </p:nvSpPr>
        <p:spPr/>
        <p:txBody>
          <a:bodyPr/>
          <a:lstStyle/>
          <a:p>
            <a:r>
              <a:rPr lang="en-US" smtClean="0"/>
              <a:t>5-9 March 2012</a:t>
            </a:r>
            <a:endParaRPr lang="en-GB" dirty="0"/>
          </a:p>
        </p:txBody>
      </p:sp>
      <p:sp>
        <p:nvSpPr>
          <p:cNvPr id="11" name="Footer Placeholder 10"/>
          <p:cNvSpPr>
            <a:spLocks noGrp="1"/>
          </p:cNvSpPr>
          <p:nvPr>
            <p:ph type="ftr" sz="quarter" idx="3"/>
          </p:nvPr>
        </p:nvSpPr>
        <p:spPr/>
        <p:txBody>
          <a:bodyPr/>
          <a:lstStyle/>
          <a:p>
            <a:r>
              <a:rPr lang="en-GB" smtClean="0"/>
              <a:t>B.L. Militsyn, FLS 2012, Newport News, USA</a:t>
            </a:r>
            <a:endParaRPr lang="en-GB" dirty="0"/>
          </a:p>
        </p:txBody>
      </p:sp>
      <p:sp>
        <p:nvSpPr>
          <p:cNvPr id="14" name="Slide Number Placeholder 13"/>
          <p:cNvSpPr>
            <a:spLocks noGrp="1"/>
          </p:cNvSpPr>
          <p:nvPr>
            <p:ph type="sldNum" sz="quarter" idx="4"/>
          </p:nvPr>
        </p:nvSpPr>
        <p:spPr/>
        <p:txBody>
          <a:bodyPr/>
          <a:lstStyle/>
          <a:p>
            <a:fld id="{D98124DF-0372-4553-BCBA-47C2D737882B}" type="slidenum">
              <a:rPr lang="en-GB" smtClean="0"/>
              <a:pPr/>
              <a:t>10</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143"/>
            <a:ext cx="8229600" cy="633412"/>
          </a:xfrm>
        </p:spPr>
        <p:txBody>
          <a:bodyPr>
            <a:noAutofit/>
          </a:bodyPr>
          <a:lstStyle/>
          <a:p>
            <a:r>
              <a:rPr lang="en-GB" sz="2400" b="1" i="1" dirty="0" smtClean="0"/>
              <a:t>EBTF beam dynamics simulation.</a:t>
            </a:r>
            <a:br>
              <a:rPr lang="en-GB" sz="2400" b="1" i="1" dirty="0" smtClean="0"/>
            </a:br>
            <a:r>
              <a:rPr lang="en-GB" sz="2400" b="1" i="1" dirty="0" smtClean="0"/>
              <a:t> Bunch charge1pC, RMS laser pulse length 40fs</a:t>
            </a:r>
            <a:endParaRPr lang="en-GB" sz="2400" b="1" i="1" dirty="0"/>
          </a:p>
        </p:txBody>
      </p:sp>
      <p:pic>
        <p:nvPicPr>
          <p:cNvPr id="5124" name="Picture 4" descr="D:\Sbandfs\gpt\TDC\1pC.png"/>
          <p:cNvPicPr>
            <a:picLocks noChangeAspect="1" noChangeArrowheads="1"/>
          </p:cNvPicPr>
          <p:nvPr/>
        </p:nvPicPr>
        <p:blipFill>
          <a:blip r:embed="rId3" cstate="print"/>
          <a:srcRect/>
          <a:stretch>
            <a:fillRect/>
          </a:stretch>
        </p:blipFill>
        <p:spPr bwMode="auto">
          <a:xfrm>
            <a:off x="942952" y="1244944"/>
            <a:ext cx="7239543" cy="4477486"/>
          </a:xfrm>
          <a:prstGeom prst="rect">
            <a:avLst/>
          </a:prstGeom>
          <a:noFill/>
        </p:spPr>
      </p:pic>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11</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6"/>
            <a:ext cx="8229600" cy="1143000"/>
          </a:xfrm>
        </p:spPr>
        <p:txBody>
          <a:bodyPr/>
          <a:lstStyle/>
          <a:p>
            <a:r>
              <a:rPr lang="en-GB" sz="2400" b="1" i="1" dirty="0" smtClean="0"/>
              <a:t>EBTF beam dynamics simulation.</a:t>
            </a:r>
            <a:br>
              <a:rPr lang="en-GB" sz="2400" b="1" i="1" dirty="0" smtClean="0"/>
            </a:br>
            <a:r>
              <a:rPr lang="en-GB" sz="2400" b="1" i="1" dirty="0" smtClean="0"/>
              <a:t> Bunch charge250 </a:t>
            </a:r>
            <a:r>
              <a:rPr lang="en-GB" sz="2400" b="1" i="1" dirty="0" err="1" smtClean="0"/>
              <a:t>pC</a:t>
            </a:r>
            <a:r>
              <a:rPr lang="en-GB" sz="2400" b="1" i="1" dirty="0" smtClean="0"/>
              <a:t>, RMS laser pulse length 40fs</a:t>
            </a:r>
            <a:endParaRPr lang="en-GB" sz="2400" dirty="0"/>
          </a:p>
        </p:txBody>
      </p:sp>
      <p:pic>
        <p:nvPicPr>
          <p:cNvPr id="6146" name="Picture 2" descr="D:\Sbandfs\gpt\TDC\250pC.png"/>
          <p:cNvPicPr>
            <a:picLocks noChangeAspect="1" noChangeArrowheads="1"/>
          </p:cNvPicPr>
          <p:nvPr/>
        </p:nvPicPr>
        <p:blipFill>
          <a:blip r:embed="rId3" cstate="print"/>
          <a:srcRect/>
          <a:stretch>
            <a:fillRect/>
          </a:stretch>
        </p:blipFill>
        <p:spPr bwMode="auto">
          <a:xfrm>
            <a:off x="951777" y="1264922"/>
            <a:ext cx="7239543" cy="4477486"/>
          </a:xfrm>
          <a:prstGeom prst="rect">
            <a:avLst/>
          </a:prstGeom>
          <a:noFill/>
        </p:spPr>
      </p:pic>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12</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Metal </a:t>
            </a:r>
            <a:r>
              <a:rPr lang="en-GB" sz="2400" b="1" i="1" dirty="0" err="1" smtClean="0"/>
              <a:t>Photocathodes</a:t>
            </a:r>
            <a:endParaRPr lang="en-GB" sz="2400" b="1" i="1" dirty="0"/>
          </a:p>
        </p:txBody>
      </p:sp>
      <p:sp>
        <p:nvSpPr>
          <p:cNvPr id="3" name="Content Placeholder 2"/>
          <p:cNvSpPr>
            <a:spLocks noGrp="1"/>
          </p:cNvSpPr>
          <p:nvPr>
            <p:ph idx="1"/>
          </p:nvPr>
        </p:nvSpPr>
        <p:spPr/>
        <p:txBody>
          <a:bodyPr/>
          <a:lstStyle/>
          <a:p>
            <a:r>
              <a:rPr lang="en-GB" sz="2000" dirty="0" smtClean="0"/>
              <a:t>Metal cathodes have fast response time10</a:t>
            </a:r>
            <a:r>
              <a:rPr lang="en-GB" sz="2000" baseline="30000" dirty="0" smtClean="0"/>
              <a:t>-15</a:t>
            </a:r>
            <a:r>
              <a:rPr lang="en-GB" sz="2000" dirty="0" smtClean="0"/>
              <a:t> to 10</a:t>
            </a:r>
            <a:r>
              <a:rPr lang="en-GB" sz="2000" baseline="30000" dirty="0" smtClean="0"/>
              <a:t>-14</a:t>
            </a:r>
            <a:r>
              <a:rPr lang="en-GB" sz="2000" dirty="0" smtClean="0"/>
              <a:t> seconds.</a:t>
            </a:r>
          </a:p>
          <a:p>
            <a:r>
              <a:rPr lang="en-GB" sz="2000" dirty="0" smtClean="0"/>
              <a:t>They are robust and can survive months at high surface fields to produce high brightness beam</a:t>
            </a:r>
          </a:p>
          <a:p>
            <a:r>
              <a:rPr lang="en-GB" sz="2000" dirty="0" smtClean="0"/>
              <a:t>However due to the high work function </a:t>
            </a:r>
            <a:r>
              <a:rPr lang="en-GB" sz="2000" dirty="0" smtClean="0"/>
              <a:t>an UV drive laser is required to achieve reasonable </a:t>
            </a:r>
            <a:r>
              <a:rPr lang="en-GB" sz="2000" i="1" dirty="0" smtClean="0"/>
              <a:t>QE.</a:t>
            </a:r>
            <a:endParaRPr lang="en-GB" sz="2000" i="1" dirty="0" smtClean="0"/>
          </a:p>
          <a:p>
            <a:endParaRPr lang="en-GB" dirty="0"/>
          </a:p>
        </p:txBody>
      </p:sp>
      <p:pic>
        <p:nvPicPr>
          <p:cNvPr id="24" name="Picture 2"/>
          <p:cNvPicPr>
            <a:picLocks noChangeAspect="1" noChangeArrowheads="1"/>
          </p:cNvPicPr>
          <p:nvPr/>
        </p:nvPicPr>
        <p:blipFill>
          <a:blip r:embed="rId3" cstate="print"/>
          <a:srcRect/>
          <a:stretch>
            <a:fillRect/>
          </a:stretch>
        </p:blipFill>
        <p:spPr bwMode="auto">
          <a:xfrm>
            <a:off x="1672691" y="2704908"/>
            <a:ext cx="5794441" cy="2991354"/>
          </a:xfrm>
          <a:prstGeom prst="rect">
            <a:avLst/>
          </a:prstGeom>
          <a:noFill/>
          <a:ln w="9525">
            <a:noFill/>
            <a:miter lim="800000"/>
            <a:headEnd/>
            <a:tailEnd/>
          </a:ln>
          <a:effectLst/>
        </p:spPr>
      </p:pic>
      <p:sp>
        <p:nvSpPr>
          <p:cNvPr id="8" name="Date Placeholder 7"/>
          <p:cNvSpPr>
            <a:spLocks noGrp="1"/>
          </p:cNvSpPr>
          <p:nvPr>
            <p:ph type="dt" sz="half" idx="2"/>
          </p:nvPr>
        </p:nvSpPr>
        <p:spPr/>
        <p:txBody>
          <a:bodyPr/>
          <a:lstStyle/>
          <a:p>
            <a:r>
              <a:rPr lang="en-US" smtClean="0"/>
              <a:t>5-9 March 2012</a:t>
            </a:r>
            <a:endParaRPr lang="en-GB" dirty="0"/>
          </a:p>
        </p:txBody>
      </p:sp>
      <p:sp>
        <p:nvSpPr>
          <p:cNvPr id="10" name="Footer Placeholder 9"/>
          <p:cNvSpPr>
            <a:spLocks noGrp="1"/>
          </p:cNvSpPr>
          <p:nvPr>
            <p:ph type="ftr" sz="quarter" idx="3"/>
          </p:nvPr>
        </p:nvSpPr>
        <p:spPr/>
        <p:txBody>
          <a:bodyPr/>
          <a:lstStyle/>
          <a:p>
            <a:r>
              <a:rPr lang="en-GB" smtClean="0"/>
              <a:t>B.L. Militsyn, FLS 2012, Newport News, USA</a:t>
            </a:r>
            <a:endParaRPr lang="en-GB" dirty="0"/>
          </a:p>
        </p:txBody>
      </p:sp>
      <p:sp>
        <p:nvSpPr>
          <p:cNvPr id="12" name="Slide Number Placeholder 11"/>
          <p:cNvSpPr>
            <a:spLocks noGrp="1"/>
          </p:cNvSpPr>
          <p:nvPr>
            <p:ph type="sldNum" sz="quarter" idx="4"/>
          </p:nvPr>
        </p:nvSpPr>
        <p:spPr/>
        <p:txBody>
          <a:bodyPr/>
          <a:lstStyle/>
          <a:p>
            <a:fld id="{D98124DF-0372-4553-BCBA-47C2D737882B}" type="slidenum">
              <a:rPr lang="en-GB" smtClean="0"/>
              <a:pPr/>
              <a:t>13</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Photocathode performance </a:t>
            </a:r>
            <a:r>
              <a:rPr lang="en-GB" sz="2400" b="1" i="1" dirty="0" smtClean="0"/>
              <a:t>research program</a:t>
            </a:r>
            <a:endParaRPr lang="en-GB" sz="2400" b="1" i="1" dirty="0"/>
          </a:p>
        </p:txBody>
      </p:sp>
      <p:sp>
        <p:nvSpPr>
          <p:cNvPr id="7" name="Content Placeholder 2"/>
          <p:cNvSpPr txBox="1">
            <a:spLocks noGrp="1"/>
          </p:cNvSpPr>
          <p:nvPr>
            <p:ph idx="1"/>
          </p:nvPr>
        </p:nvSpPr>
        <p:spPr>
          <a:prstGeom prst="rect">
            <a:avLst/>
          </a:prstGeom>
        </p:spPr>
        <p:txBody>
          <a:bodyPr>
            <a:normAutofit lnSpcReduction="10000"/>
          </a:bodyPr>
          <a:lstStyle/>
          <a:p>
            <a:pPr marL="342900" indent="-342900" eaLnBrk="0" hangingPunct="0">
              <a:spcBef>
                <a:spcPct val="20000"/>
              </a:spcBef>
              <a:buFont typeface="Arial" pitchFamily="34" charset="0"/>
              <a:buChar char="•"/>
              <a:defRPr/>
            </a:pPr>
            <a:r>
              <a:rPr lang="en-GB" sz="1800" kern="0" dirty="0" smtClean="0">
                <a:ea typeface="+mn-ea"/>
                <a:cs typeface="Arial" pitchFamily="34" charset="0"/>
              </a:rPr>
              <a:t>Photocathode performance</a:t>
            </a:r>
          </a:p>
          <a:p>
            <a:pPr lvl="1" indent="-342900">
              <a:buFont typeface="Arial" pitchFamily="34" charset="0"/>
              <a:buChar char="•"/>
              <a:defRPr/>
            </a:pPr>
            <a:r>
              <a:rPr lang="en-GB" sz="1400" kern="0" dirty="0" smtClean="0">
                <a:ea typeface="+mn-ea"/>
                <a:cs typeface="Arial" pitchFamily="34" charset="0"/>
              </a:rPr>
              <a:t>Establish </a:t>
            </a:r>
            <a:r>
              <a:rPr lang="en-GB" sz="1400" kern="0" dirty="0">
                <a:ea typeface="+mn-ea"/>
                <a:cs typeface="Arial" pitchFamily="34" charset="0"/>
              </a:rPr>
              <a:t>reliable and reproducible sample preparation  procedure to minimise the final  surface </a:t>
            </a:r>
            <a:r>
              <a:rPr lang="en-GB" sz="1400" kern="0" dirty="0" smtClean="0">
                <a:ea typeface="+mn-ea"/>
                <a:cs typeface="Arial" pitchFamily="34" charset="0"/>
              </a:rPr>
              <a:t>contamination</a:t>
            </a:r>
          </a:p>
          <a:p>
            <a:pPr lvl="1" indent="-342900">
              <a:buFont typeface="Arial" pitchFamily="34" charset="0"/>
              <a:buChar char="•"/>
              <a:defRPr/>
            </a:pPr>
            <a:r>
              <a:rPr lang="en-GB" sz="1400" kern="0" dirty="0" smtClean="0">
                <a:ea typeface="+mn-ea"/>
                <a:cs typeface="Arial" pitchFamily="34" charset="0"/>
              </a:rPr>
              <a:t>Prepare </a:t>
            </a:r>
            <a:r>
              <a:rPr lang="en-GB" sz="1400" kern="0" dirty="0">
                <a:ea typeface="+mn-ea"/>
                <a:cs typeface="Arial" pitchFamily="34" charset="0"/>
              </a:rPr>
              <a:t>atomic flat surfaces for single crystal and poly-crystalline </a:t>
            </a:r>
            <a:r>
              <a:rPr lang="en-GB" sz="1400" kern="0" dirty="0" smtClean="0">
                <a:ea typeface="+mn-ea"/>
                <a:cs typeface="Arial" pitchFamily="34" charset="0"/>
              </a:rPr>
              <a:t>copper</a:t>
            </a:r>
            <a:endParaRPr lang="en-GB" sz="1400" kern="0" dirty="0">
              <a:ea typeface="+mn-ea"/>
              <a:cs typeface="Arial" pitchFamily="34" charset="0"/>
            </a:endParaRPr>
          </a:p>
          <a:p>
            <a:pPr lvl="1" indent="-342900">
              <a:buFont typeface="Arial" pitchFamily="34" charset="0"/>
              <a:buChar char="•"/>
              <a:defRPr/>
            </a:pPr>
            <a:r>
              <a:rPr lang="en-GB" sz="1400" kern="0" dirty="0">
                <a:ea typeface="+mn-ea"/>
                <a:cs typeface="Arial" pitchFamily="34" charset="0"/>
              </a:rPr>
              <a:t>Produce </a:t>
            </a:r>
            <a:r>
              <a:rPr lang="en-GB" sz="1400" kern="0" dirty="0" smtClean="0">
                <a:ea typeface="+mn-ea"/>
                <a:cs typeface="Arial" pitchFamily="34" charset="0"/>
              </a:rPr>
              <a:t>and investigate engineered </a:t>
            </a:r>
            <a:r>
              <a:rPr lang="en-GB" sz="1400" kern="0" dirty="0">
                <a:ea typeface="+mn-ea"/>
                <a:cs typeface="Arial" pitchFamily="34" charset="0"/>
              </a:rPr>
              <a:t>rough </a:t>
            </a:r>
            <a:r>
              <a:rPr lang="en-GB" sz="1400" kern="0" dirty="0" smtClean="0">
                <a:ea typeface="+mn-ea"/>
                <a:cs typeface="Arial" pitchFamily="34" charset="0"/>
              </a:rPr>
              <a:t>surface</a:t>
            </a:r>
            <a:endParaRPr lang="en-GB" sz="1400" kern="0" dirty="0">
              <a:ea typeface="+mn-ea"/>
              <a:cs typeface="Arial" pitchFamily="34" charset="0"/>
            </a:endParaRPr>
          </a:p>
          <a:p>
            <a:pPr lvl="1" indent="-342900">
              <a:buFont typeface="Arial" pitchFamily="34" charset="0"/>
              <a:buChar char="•"/>
              <a:defRPr/>
            </a:pPr>
            <a:r>
              <a:rPr lang="en-GB" sz="1400" kern="0" dirty="0">
                <a:ea typeface="+mn-ea"/>
                <a:cs typeface="Arial" pitchFamily="34" charset="0"/>
              </a:rPr>
              <a:t>Determine QE for different method of surface regeneration (</a:t>
            </a:r>
            <a:r>
              <a:rPr lang="en-GB" sz="1400" kern="0" dirty="0" err="1">
                <a:ea typeface="+mn-ea"/>
                <a:cs typeface="Arial" pitchFamily="34" charset="0"/>
              </a:rPr>
              <a:t>Ar</a:t>
            </a:r>
            <a:r>
              <a:rPr lang="en-GB" sz="1400" kern="0" dirty="0">
                <a:ea typeface="+mn-ea"/>
                <a:cs typeface="Arial" pitchFamily="34" charset="0"/>
              </a:rPr>
              <a:t>, H and Ozone cleaning)</a:t>
            </a:r>
          </a:p>
          <a:p>
            <a:pPr lvl="1" indent="-342900">
              <a:buFont typeface="Arial" pitchFamily="34" charset="0"/>
              <a:buChar char="•"/>
              <a:defRPr/>
            </a:pPr>
            <a:r>
              <a:rPr lang="en-GB" sz="1400" kern="0" dirty="0">
                <a:ea typeface="+mn-ea"/>
                <a:cs typeface="Arial" pitchFamily="34" charset="0"/>
              </a:rPr>
              <a:t>Determination of surface roughness after each </a:t>
            </a:r>
            <a:r>
              <a:rPr lang="en-GB" sz="1400" kern="0" dirty="0" smtClean="0">
                <a:ea typeface="+mn-ea"/>
                <a:cs typeface="Arial" pitchFamily="34" charset="0"/>
              </a:rPr>
              <a:t>procedure</a:t>
            </a:r>
            <a:endParaRPr lang="en-GB" sz="1400" kern="0" dirty="0">
              <a:ea typeface="+mn-ea"/>
              <a:cs typeface="Arial" pitchFamily="34" charset="0"/>
            </a:endParaRPr>
          </a:p>
          <a:p>
            <a:pPr lvl="1" indent="-342900">
              <a:buFont typeface="Arial" pitchFamily="34" charset="0"/>
              <a:buChar char="•"/>
              <a:defRPr/>
            </a:pPr>
            <a:r>
              <a:rPr lang="en-GB" sz="1400" kern="0" dirty="0">
                <a:ea typeface="+mn-ea"/>
                <a:cs typeface="Arial" pitchFamily="34" charset="0"/>
              </a:rPr>
              <a:t>Identify the effect each individual residual gas species(H</a:t>
            </a:r>
            <a:r>
              <a:rPr lang="en-GB" sz="1400" kern="0" baseline="-25000" dirty="0">
                <a:ea typeface="+mn-ea"/>
                <a:cs typeface="Arial" pitchFamily="34" charset="0"/>
              </a:rPr>
              <a:t>2</a:t>
            </a:r>
            <a:r>
              <a:rPr lang="en-GB" sz="1400" kern="0" dirty="0">
                <a:ea typeface="+mn-ea"/>
                <a:cs typeface="Arial" pitchFamily="34" charset="0"/>
              </a:rPr>
              <a:t>, CO, CO</a:t>
            </a:r>
            <a:r>
              <a:rPr lang="en-GB" sz="1400" kern="0" baseline="-25000" dirty="0">
                <a:ea typeface="+mn-ea"/>
                <a:cs typeface="Arial" pitchFamily="34" charset="0"/>
              </a:rPr>
              <a:t>2</a:t>
            </a:r>
            <a:r>
              <a:rPr lang="en-GB" sz="1400" kern="0" dirty="0">
                <a:ea typeface="+mn-ea"/>
                <a:cs typeface="Arial" pitchFamily="34" charset="0"/>
              </a:rPr>
              <a:t>, H</a:t>
            </a:r>
            <a:r>
              <a:rPr lang="en-GB" sz="1400" kern="0" baseline="-25000" dirty="0">
                <a:ea typeface="+mn-ea"/>
                <a:cs typeface="Arial" pitchFamily="34" charset="0"/>
              </a:rPr>
              <a:t>2</a:t>
            </a:r>
            <a:r>
              <a:rPr lang="en-GB" sz="1400" kern="0" dirty="0">
                <a:ea typeface="+mn-ea"/>
                <a:cs typeface="Arial" pitchFamily="34" charset="0"/>
              </a:rPr>
              <a:t>O and CH</a:t>
            </a:r>
            <a:r>
              <a:rPr lang="en-GB" sz="1400" kern="0" baseline="-25000" dirty="0">
                <a:ea typeface="+mn-ea"/>
                <a:cs typeface="Arial" pitchFamily="34" charset="0"/>
              </a:rPr>
              <a:t>3</a:t>
            </a:r>
            <a:r>
              <a:rPr lang="en-GB" sz="1400" kern="0" dirty="0">
                <a:ea typeface="+mn-ea"/>
                <a:cs typeface="Arial" pitchFamily="34" charset="0"/>
              </a:rPr>
              <a:t>) on QE </a:t>
            </a:r>
            <a:r>
              <a:rPr lang="en-GB" sz="1400" dirty="0" smtClean="0">
                <a:ea typeface="+mn-ea"/>
                <a:cs typeface="Arial" pitchFamily="34" charset="0"/>
              </a:rPr>
              <a:t>degradation</a:t>
            </a:r>
          </a:p>
          <a:p>
            <a:pPr lvl="1" indent="-342900">
              <a:buFont typeface="Arial" pitchFamily="34" charset="0"/>
              <a:buChar char="•"/>
              <a:defRPr/>
            </a:pPr>
            <a:r>
              <a:rPr lang="en-GB" sz="1400" dirty="0" smtClean="0">
                <a:ea typeface="+mn-ea"/>
                <a:cs typeface="Arial" pitchFamily="34" charset="0"/>
              </a:rPr>
              <a:t>Optimization </a:t>
            </a:r>
            <a:r>
              <a:rPr lang="en-GB" sz="1400" dirty="0" smtClean="0">
                <a:ea typeface="+mn-ea"/>
                <a:cs typeface="Arial" pitchFamily="34" charset="0"/>
              </a:rPr>
              <a:t>of wide band gap coating (</a:t>
            </a:r>
            <a:r>
              <a:rPr lang="en-GB" sz="1400" dirty="0" err="1" smtClean="0">
                <a:ea typeface="+mn-ea"/>
                <a:cs typeface="Arial" pitchFamily="34" charset="0"/>
              </a:rPr>
              <a:t>CsBr</a:t>
            </a:r>
            <a:r>
              <a:rPr lang="en-GB" sz="1400" dirty="0" smtClean="0">
                <a:ea typeface="+mn-ea"/>
                <a:cs typeface="Arial" pitchFamily="34" charset="0"/>
              </a:rPr>
              <a:t>)  on </a:t>
            </a:r>
            <a:r>
              <a:rPr lang="en-GB" sz="1400" dirty="0" smtClean="0">
                <a:ea typeface="+mn-ea"/>
                <a:cs typeface="Arial" pitchFamily="34" charset="0"/>
              </a:rPr>
              <a:t>copper</a:t>
            </a:r>
            <a:endParaRPr lang="en-GB" sz="1400" kern="0" dirty="0" smtClean="0">
              <a:ea typeface="+mn-ea"/>
              <a:cs typeface="Arial" pitchFamily="34" charset="0"/>
            </a:endParaRPr>
          </a:p>
          <a:p>
            <a:pPr>
              <a:buFont typeface="Arial" pitchFamily="34" charset="0"/>
              <a:buChar char="•"/>
              <a:defRPr/>
            </a:pPr>
            <a:r>
              <a:rPr lang="en-GB" sz="1800" dirty="0" smtClean="0">
                <a:ea typeface="+mn-ea"/>
                <a:cs typeface="Arial" pitchFamily="34" charset="0"/>
              </a:rPr>
              <a:t>Study and optimisation of the photocathode operational environment</a:t>
            </a:r>
          </a:p>
          <a:p>
            <a:pPr lvl="1">
              <a:buFont typeface="Arial" pitchFamily="34" charset="0"/>
              <a:buChar char="•"/>
              <a:defRPr/>
            </a:pPr>
            <a:r>
              <a:rPr lang="en-GB" sz="1400" kern="0" dirty="0" smtClean="0">
                <a:cs typeface="Arial" pitchFamily="34" charset="0"/>
              </a:rPr>
              <a:t>Investigation of the gas atmosphere in the operational gun</a:t>
            </a:r>
          </a:p>
          <a:p>
            <a:pPr lvl="1">
              <a:buFont typeface="Arial" pitchFamily="34" charset="0"/>
              <a:buChar char="•"/>
              <a:defRPr/>
            </a:pPr>
            <a:r>
              <a:rPr lang="en-GB" sz="1400" dirty="0" smtClean="0">
                <a:cs typeface="Arial" pitchFamily="34" charset="0"/>
              </a:rPr>
              <a:t>Definition of the gas spices, responsible for the photocathode degradation </a:t>
            </a:r>
            <a:endParaRPr lang="en-GB" sz="1400" kern="0" dirty="0" smtClean="0">
              <a:cs typeface="Arial" pitchFamily="34" charset="0"/>
            </a:endParaRPr>
          </a:p>
          <a:p>
            <a:pPr lvl="1">
              <a:buFont typeface="Arial" pitchFamily="34" charset="0"/>
              <a:buChar char="•"/>
              <a:defRPr/>
            </a:pPr>
            <a:r>
              <a:rPr lang="en-GB" sz="1400" dirty="0" smtClean="0">
                <a:ea typeface="+mn-ea"/>
                <a:cs typeface="Arial" pitchFamily="34" charset="0"/>
              </a:rPr>
              <a:t>Optimisation of the cavity preparation procedure to minimise photocathode degradation</a:t>
            </a:r>
            <a:endParaRPr lang="en-GB" sz="1400" kern="0" dirty="0" smtClean="0">
              <a:ea typeface="+mn-ea"/>
              <a:cs typeface="Arial" pitchFamily="34" charset="0"/>
            </a:endParaRPr>
          </a:p>
          <a:p>
            <a:pPr>
              <a:buFont typeface="Arial" pitchFamily="34" charset="0"/>
              <a:buChar char="•"/>
              <a:defRPr/>
            </a:pPr>
            <a:r>
              <a:rPr lang="en-GB" sz="1800" kern="0" dirty="0" smtClean="0">
                <a:ea typeface="+mn-ea"/>
                <a:cs typeface="Arial" pitchFamily="34" charset="0"/>
              </a:rPr>
              <a:t>Investigation of impact of the back stream bombardment on the photocathode lifetime</a:t>
            </a:r>
          </a:p>
          <a:p>
            <a:pPr>
              <a:buFont typeface="Arial" pitchFamily="34" charset="0"/>
              <a:buChar char="•"/>
              <a:defRPr/>
            </a:pPr>
            <a:r>
              <a:rPr lang="en-GB" sz="1800" kern="0" dirty="0" smtClean="0">
                <a:ea typeface="+mn-ea"/>
                <a:cs typeface="Arial" pitchFamily="34" charset="0"/>
              </a:rPr>
              <a:t>Design </a:t>
            </a:r>
            <a:r>
              <a:rPr lang="en-GB" sz="1800" kern="0" dirty="0" err="1" smtClean="0">
                <a:ea typeface="+mn-ea"/>
                <a:cs typeface="Arial" pitchFamily="34" charset="0"/>
              </a:rPr>
              <a:t>photoctahode</a:t>
            </a:r>
            <a:r>
              <a:rPr lang="en-GB" sz="1800" kern="0" dirty="0" smtClean="0">
                <a:ea typeface="+mn-ea"/>
                <a:cs typeface="Arial" pitchFamily="34" charset="0"/>
              </a:rPr>
              <a:t> </a:t>
            </a:r>
            <a:r>
              <a:rPr lang="en-GB" sz="1800" dirty="0" smtClean="0">
                <a:cs typeface="Arial" pitchFamily="34" charset="0"/>
              </a:rPr>
              <a:t>transport system a</a:t>
            </a:r>
            <a:r>
              <a:rPr lang="en-GB" sz="1800" dirty="0" smtClean="0">
                <a:latin typeface="Arial" pitchFamily="34" charset="0"/>
                <a:cs typeface="Arial" pitchFamily="34" charset="0"/>
              </a:rPr>
              <a:t>nd study its effectiveness</a:t>
            </a:r>
            <a:endParaRPr lang="en-GB" sz="1800" kern="0" dirty="0" smtClean="0">
              <a:latin typeface="Arial" pitchFamily="34" charset="0"/>
              <a:ea typeface="+mn-ea"/>
              <a:cs typeface="Arial" pitchFamily="34" charset="0"/>
            </a:endParaRPr>
          </a:p>
          <a:p>
            <a:pPr marL="342900" indent="-342900" eaLnBrk="0" hangingPunct="0">
              <a:spcBef>
                <a:spcPct val="20000"/>
              </a:spcBef>
              <a:buFont typeface="Arial" pitchFamily="34" charset="0"/>
              <a:buChar char="•"/>
              <a:defRPr/>
            </a:pPr>
            <a:endParaRPr lang="en-GB" sz="2000" kern="0" dirty="0">
              <a:latin typeface="Arial" pitchFamily="34" charset="0"/>
              <a:ea typeface="+mn-ea"/>
              <a:cs typeface="Arial" pitchFamily="34" charset="0"/>
            </a:endParaRPr>
          </a:p>
          <a:p>
            <a:pPr marL="342900" indent="-342900" eaLnBrk="0" hangingPunct="0">
              <a:spcBef>
                <a:spcPct val="20000"/>
              </a:spcBef>
              <a:buFont typeface="Arial" pitchFamily="34" charset="0"/>
              <a:buChar char="•"/>
              <a:defRPr/>
            </a:pPr>
            <a:endParaRPr lang="en-GB" sz="2000" kern="0" dirty="0">
              <a:latin typeface="Arial" pitchFamily="34" charset="0"/>
              <a:ea typeface="+mn-ea"/>
              <a:cs typeface="Arial" pitchFamily="34" charset="0"/>
            </a:endParaRPr>
          </a:p>
        </p:txBody>
      </p:sp>
      <p:sp>
        <p:nvSpPr>
          <p:cNvPr id="8" name="Date Placeholder 7"/>
          <p:cNvSpPr>
            <a:spLocks noGrp="1"/>
          </p:cNvSpPr>
          <p:nvPr>
            <p:ph type="dt" sz="half" idx="2"/>
          </p:nvPr>
        </p:nvSpPr>
        <p:spPr/>
        <p:txBody>
          <a:bodyPr/>
          <a:lstStyle/>
          <a:p>
            <a:r>
              <a:rPr lang="en-US" smtClean="0"/>
              <a:t>5-9 March 2012</a:t>
            </a:r>
            <a:endParaRPr lang="en-GB" dirty="0"/>
          </a:p>
        </p:txBody>
      </p:sp>
      <p:sp>
        <p:nvSpPr>
          <p:cNvPr id="10" name="Footer Placeholder 9"/>
          <p:cNvSpPr>
            <a:spLocks noGrp="1"/>
          </p:cNvSpPr>
          <p:nvPr>
            <p:ph type="ftr" sz="quarter" idx="3"/>
          </p:nvPr>
        </p:nvSpPr>
        <p:spPr/>
        <p:txBody>
          <a:bodyPr/>
          <a:lstStyle/>
          <a:p>
            <a:r>
              <a:rPr lang="en-GB" smtClean="0"/>
              <a:t>B.L. Militsyn, FLS 2012, Newport News, USA</a:t>
            </a:r>
            <a:endParaRPr lang="en-GB" dirty="0"/>
          </a:p>
        </p:txBody>
      </p:sp>
      <p:sp>
        <p:nvSpPr>
          <p:cNvPr id="12" name="Slide Number Placeholder 11"/>
          <p:cNvSpPr>
            <a:spLocks noGrp="1"/>
          </p:cNvSpPr>
          <p:nvPr>
            <p:ph type="sldNum" sz="quarter" idx="4"/>
          </p:nvPr>
        </p:nvSpPr>
        <p:spPr/>
        <p:txBody>
          <a:bodyPr/>
          <a:lstStyle/>
          <a:p>
            <a:fld id="{D98124DF-0372-4553-BCBA-47C2D737882B}" type="slidenum">
              <a:rPr lang="en-GB" smtClean="0"/>
              <a:pPr/>
              <a:t>14</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Commissioning of the Photocathode Preparation and Characterisation Facility</a:t>
            </a:r>
            <a:endParaRPr lang="en-GB" b="1" i="1" dirty="0"/>
          </a:p>
        </p:txBody>
      </p:sp>
      <p:pic>
        <p:nvPicPr>
          <p:cNvPr id="7" name="Content Placeholder 6" descr="IMG_1509.JPG"/>
          <p:cNvPicPr>
            <a:picLocks noGrp="1" noChangeAspect="1"/>
          </p:cNvPicPr>
          <p:nvPr>
            <p:ph idx="1"/>
          </p:nvPr>
        </p:nvPicPr>
        <p:blipFill>
          <a:blip r:embed="rId2" cstate="print"/>
          <a:stretch>
            <a:fillRect/>
          </a:stretch>
        </p:blipFill>
        <p:spPr>
          <a:xfrm>
            <a:off x="1355724" y="1063520"/>
            <a:ext cx="6432551" cy="4824413"/>
          </a:xfrm>
        </p:spPr>
      </p:pic>
      <p:sp>
        <p:nvSpPr>
          <p:cNvPr id="8" name="Date Placeholder 7"/>
          <p:cNvSpPr>
            <a:spLocks noGrp="1"/>
          </p:cNvSpPr>
          <p:nvPr>
            <p:ph type="dt" sz="half" idx="2"/>
          </p:nvPr>
        </p:nvSpPr>
        <p:spPr/>
        <p:txBody>
          <a:bodyPr/>
          <a:lstStyle/>
          <a:p>
            <a:r>
              <a:rPr lang="en-US" smtClean="0"/>
              <a:t>5-9 March 2012</a:t>
            </a:r>
            <a:endParaRPr lang="en-GB" dirty="0"/>
          </a:p>
        </p:txBody>
      </p:sp>
      <p:sp>
        <p:nvSpPr>
          <p:cNvPr id="10" name="Footer Placeholder 9"/>
          <p:cNvSpPr>
            <a:spLocks noGrp="1"/>
          </p:cNvSpPr>
          <p:nvPr>
            <p:ph type="ftr" sz="quarter" idx="3"/>
          </p:nvPr>
        </p:nvSpPr>
        <p:spPr/>
        <p:txBody>
          <a:bodyPr/>
          <a:lstStyle/>
          <a:p>
            <a:r>
              <a:rPr lang="en-GB" smtClean="0"/>
              <a:t>B.L. Militsyn, FLS 2012, Newport News, USA</a:t>
            </a:r>
            <a:endParaRPr lang="en-GB" dirty="0"/>
          </a:p>
        </p:txBody>
      </p:sp>
      <p:sp>
        <p:nvSpPr>
          <p:cNvPr id="12" name="Slide Number Placeholder 11"/>
          <p:cNvSpPr>
            <a:spLocks noGrp="1"/>
          </p:cNvSpPr>
          <p:nvPr>
            <p:ph type="sldNum" sz="quarter" idx="4"/>
          </p:nvPr>
        </p:nvSpPr>
        <p:spPr/>
        <p:txBody>
          <a:bodyPr/>
          <a:lstStyle/>
          <a:p>
            <a:fld id="{D98124DF-0372-4553-BCBA-47C2D737882B}" type="slidenum">
              <a:rPr lang="en-GB" smtClean="0"/>
              <a:pPr/>
              <a:t>15</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rtlCol="0">
            <a:normAutofit/>
          </a:bodyPr>
          <a:lstStyle/>
          <a:p>
            <a:pPr marL="0" lvl="5" eaLnBrk="0" fontAlgn="auto" hangingPunct="0">
              <a:spcBef>
                <a:spcPts val="0"/>
              </a:spcBef>
              <a:spcAft>
                <a:spcPts val="0"/>
              </a:spcAft>
              <a:defRPr/>
            </a:pPr>
            <a:r>
              <a:rPr lang="en-GB" sz="2400" b="1" i="1" dirty="0">
                <a:solidFill>
                  <a:sysClr val="windowText" lastClr="000000"/>
                </a:solidFill>
                <a:latin typeface="+mj-lt"/>
              </a:rPr>
              <a:t>Surface Science Analytical </a:t>
            </a:r>
            <a:r>
              <a:rPr lang="en-GB" sz="2400" b="1" i="1" dirty="0" smtClean="0">
                <a:solidFill>
                  <a:sysClr val="windowText" lastClr="000000"/>
                </a:solidFill>
                <a:latin typeface="+mj-lt"/>
              </a:rPr>
              <a:t>tools</a:t>
            </a:r>
            <a:endParaRPr lang="en-GB" sz="2000" dirty="0">
              <a:solidFill>
                <a:sysClr val="windowText" lastClr="000000"/>
              </a:solidFill>
              <a:latin typeface="+mj-lt"/>
            </a:endParaRPr>
          </a:p>
        </p:txBody>
      </p:sp>
      <p:sp>
        <p:nvSpPr>
          <p:cNvPr id="4099" name="Content Placeholder 2"/>
          <p:cNvSpPr>
            <a:spLocks noGrp="1"/>
          </p:cNvSpPr>
          <p:nvPr>
            <p:ph idx="1"/>
          </p:nvPr>
        </p:nvSpPr>
        <p:spPr>
          <a:xfrm>
            <a:off x="536575" y="666750"/>
            <a:ext cx="8229600" cy="5364163"/>
          </a:xfrm>
        </p:spPr>
        <p:txBody>
          <a:bodyPr/>
          <a:lstStyle/>
          <a:p>
            <a:pPr>
              <a:buFont typeface="Arial" charset="0"/>
              <a:buNone/>
            </a:pPr>
            <a:r>
              <a:rPr lang="en-GB" sz="1400" b="1" u="sng" dirty="0" smtClean="0"/>
              <a:t> Available in-situ in house:</a:t>
            </a:r>
          </a:p>
          <a:p>
            <a:pPr>
              <a:buFont typeface="Arial" charset="0"/>
              <a:buNone/>
            </a:pPr>
            <a:endParaRPr lang="en-GB" sz="1400" b="1" dirty="0" smtClean="0"/>
          </a:p>
          <a:p>
            <a:r>
              <a:rPr lang="en-GB" sz="1400" dirty="0" smtClean="0"/>
              <a:t>X-ray Photoelectron spectroscopy (XPS) : to determine surface and near surface ( 9nm)  chemical state</a:t>
            </a:r>
          </a:p>
          <a:p>
            <a:r>
              <a:rPr lang="en-GB" sz="1400" dirty="0" smtClean="0"/>
              <a:t>Auger Electron spectroscopy (AES)/ Mapping : to determine surface and near surface composition</a:t>
            </a:r>
          </a:p>
          <a:p>
            <a:r>
              <a:rPr lang="en-GB" sz="1400" dirty="0" smtClean="0"/>
              <a:t>Ion scattering spectroscopy (ISS): to determine surface composition</a:t>
            </a:r>
          </a:p>
          <a:p>
            <a:r>
              <a:rPr lang="en-GB" sz="1400" dirty="0" smtClean="0"/>
              <a:t>Ultraviolet  Photon Spectroscopy (UPS):  to determine the electronic structure of solids and the adsorption of relatively simple molecules on metals</a:t>
            </a:r>
          </a:p>
          <a:p>
            <a:r>
              <a:rPr lang="en-GB" sz="1400" dirty="0" smtClean="0"/>
              <a:t>In-situ UHV Atomic force /Scanning Tunnelling Microscope: to determine the surface topography.</a:t>
            </a:r>
          </a:p>
          <a:p>
            <a:r>
              <a:rPr lang="en-GB" sz="1400" dirty="0" smtClean="0"/>
              <a:t>Low Magnification (5000) SEM </a:t>
            </a:r>
          </a:p>
          <a:p>
            <a:r>
              <a:rPr lang="en-GB" sz="1400" dirty="0" err="1" smtClean="0"/>
              <a:t>Ar</a:t>
            </a:r>
            <a:r>
              <a:rPr lang="en-GB" sz="1400" dirty="0" smtClean="0"/>
              <a:t> and H ion gun to clean the photocathode by ion bombardment</a:t>
            </a:r>
          </a:p>
          <a:p>
            <a:pPr>
              <a:buNone/>
            </a:pPr>
            <a:endParaRPr lang="en-GB" sz="1400" dirty="0" smtClean="0"/>
          </a:p>
          <a:p>
            <a:pPr>
              <a:buFont typeface="Arial" charset="0"/>
              <a:buNone/>
            </a:pPr>
            <a:r>
              <a:rPr lang="en-GB" sz="1400" b="1" u="sng" dirty="0" smtClean="0"/>
              <a:t>Direct Access at Universities: </a:t>
            </a:r>
          </a:p>
          <a:p>
            <a:pPr>
              <a:buFont typeface="Arial" charset="0"/>
              <a:buNone/>
            </a:pPr>
            <a:endParaRPr lang="en-GB" sz="1400" b="1" dirty="0" smtClean="0"/>
          </a:p>
          <a:p>
            <a:r>
              <a:rPr lang="en-GB" sz="1400" dirty="0" smtClean="0"/>
              <a:t>High Resolution SEM to determine surface and depth  structure.</a:t>
            </a:r>
          </a:p>
          <a:p>
            <a:r>
              <a:rPr lang="en-GB" sz="1400" dirty="0" smtClean="0"/>
              <a:t>Energy dispersive Spectroscopy (EDS): to determine in depth composition</a:t>
            </a:r>
          </a:p>
          <a:p>
            <a:r>
              <a:rPr lang="en-GB" sz="1400" dirty="0" smtClean="0"/>
              <a:t>Electron Backscattered Diffraction (EBDS) : to determine surface crystal structure and orientation.</a:t>
            </a:r>
          </a:p>
          <a:p>
            <a:r>
              <a:rPr lang="en-GB" sz="1400" dirty="0" smtClean="0"/>
              <a:t>X-ray Diffraction (XRD): To determine depth crystal structure and orientation, grain size and lattice strain.   </a:t>
            </a:r>
            <a:br>
              <a:rPr lang="en-GB" sz="1400" dirty="0" smtClean="0"/>
            </a:br>
            <a:r>
              <a:rPr lang="en-GB" sz="1400" dirty="0" smtClean="0"/>
              <a:t>  </a:t>
            </a:r>
          </a:p>
          <a:p>
            <a:endParaRPr lang="en-GB" sz="1400" dirty="0" smtClean="0"/>
          </a:p>
        </p:txBody>
      </p:sp>
      <p:sp>
        <p:nvSpPr>
          <p:cNvPr id="10" name="Date Placeholder 9"/>
          <p:cNvSpPr>
            <a:spLocks noGrp="1"/>
          </p:cNvSpPr>
          <p:nvPr>
            <p:ph type="dt" sz="half" idx="2"/>
          </p:nvPr>
        </p:nvSpPr>
        <p:spPr/>
        <p:txBody>
          <a:bodyPr/>
          <a:lstStyle/>
          <a:p>
            <a:r>
              <a:rPr lang="en-US" smtClean="0"/>
              <a:t>5-9 March 2012</a:t>
            </a:r>
            <a:endParaRPr lang="en-GB" dirty="0"/>
          </a:p>
        </p:txBody>
      </p:sp>
      <p:sp>
        <p:nvSpPr>
          <p:cNvPr id="12" name="Footer Placeholder 11"/>
          <p:cNvSpPr>
            <a:spLocks noGrp="1"/>
          </p:cNvSpPr>
          <p:nvPr>
            <p:ph type="ftr" sz="quarter" idx="3"/>
          </p:nvPr>
        </p:nvSpPr>
        <p:spPr/>
        <p:txBody>
          <a:bodyPr/>
          <a:lstStyle/>
          <a:p>
            <a:r>
              <a:rPr lang="en-GB" smtClean="0"/>
              <a:t>B.L. Militsyn, FLS 2012, Newport News, USA</a:t>
            </a:r>
            <a:endParaRPr lang="en-GB" dirty="0"/>
          </a:p>
        </p:txBody>
      </p:sp>
      <p:sp>
        <p:nvSpPr>
          <p:cNvPr id="14" name="Slide Number Placeholder 13"/>
          <p:cNvSpPr>
            <a:spLocks noGrp="1"/>
          </p:cNvSpPr>
          <p:nvPr>
            <p:ph type="sldNum" sz="quarter" idx="4"/>
          </p:nvPr>
        </p:nvSpPr>
        <p:spPr/>
        <p:txBody>
          <a:bodyPr/>
          <a:lstStyle/>
          <a:p>
            <a:fld id="{D98124DF-0372-4553-BCBA-47C2D737882B}" type="slidenum">
              <a:rPr lang="en-GB" smtClean="0"/>
              <a:pPr/>
              <a:t>16</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Drive laser system</a:t>
            </a:r>
            <a:endParaRPr lang="en-GB" sz="2400" b="1" i="1" dirty="0"/>
          </a:p>
        </p:txBody>
      </p:sp>
      <p:pic>
        <p:nvPicPr>
          <p:cNvPr id="7" name="Content Placeholder 6" descr="laser line simple.png"/>
          <p:cNvPicPr>
            <a:picLocks noGrp="1" noChangeAspect="1"/>
          </p:cNvPicPr>
          <p:nvPr>
            <p:ph idx="1"/>
          </p:nvPr>
        </p:nvPicPr>
        <p:blipFill>
          <a:blip r:embed="rId2" cstate="print"/>
          <a:stretch>
            <a:fillRect/>
          </a:stretch>
        </p:blipFill>
        <p:spPr>
          <a:xfrm>
            <a:off x="360909" y="977604"/>
            <a:ext cx="5626734" cy="4824413"/>
          </a:xfrm>
        </p:spPr>
      </p:pic>
      <p:pic>
        <p:nvPicPr>
          <p:cNvPr id="280578" name="Picture 2"/>
          <p:cNvPicPr>
            <a:picLocks noChangeAspect="1" noChangeArrowheads="1"/>
          </p:cNvPicPr>
          <p:nvPr/>
        </p:nvPicPr>
        <p:blipFill>
          <a:blip r:embed="rId3" cstate="print"/>
          <a:srcRect/>
          <a:stretch>
            <a:fillRect/>
          </a:stretch>
        </p:blipFill>
        <p:spPr bwMode="auto">
          <a:xfrm>
            <a:off x="5240729" y="4135202"/>
            <a:ext cx="2914650" cy="1285875"/>
          </a:xfrm>
          <a:prstGeom prst="rect">
            <a:avLst/>
          </a:prstGeom>
          <a:noFill/>
          <a:ln w="9525">
            <a:noFill/>
            <a:miter lim="800000"/>
            <a:headEnd/>
            <a:tailEnd/>
          </a:ln>
        </p:spPr>
      </p:pic>
      <p:graphicFrame>
        <p:nvGraphicFramePr>
          <p:cNvPr id="10" name="Table 9"/>
          <p:cNvGraphicFramePr>
            <a:graphicFrameLocks noGrp="1"/>
          </p:cNvGraphicFramePr>
          <p:nvPr/>
        </p:nvGraphicFramePr>
        <p:xfrm>
          <a:off x="4211783" y="1009072"/>
          <a:ext cx="4655128" cy="1854200"/>
        </p:xfrm>
        <a:graphic>
          <a:graphicData uri="http://schemas.openxmlformats.org/drawingml/2006/table">
            <a:tbl>
              <a:tblPr firstRow="1" bandRow="1">
                <a:tableStyleId>{5C22544A-7EE6-4342-B048-85BDC9FD1C3A}</a:tableStyleId>
              </a:tblPr>
              <a:tblGrid>
                <a:gridCol w="3047999"/>
                <a:gridCol w="1607129"/>
              </a:tblGrid>
              <a:tr h="370840">
                <a:tc>
                  <a:txBody>
                    <a:bodyPr/>
                    <a:lstStyle/>
                    <a:p>
                      <a:r>
                        <a:rPr lang="en-GB" sz="1600" b="0" dirty="0" smtClean="0">
                          <a:solidFill>
                            <a:schemeClr val="tx1"/>
                          </a:solidFill>
                        </a:rPr>
                        <a:t>Wavelength , nm</a:t>
                      </a:r>
                      <a:endParaRPr lang="en-GB" sz="1600" b="0" dirty="0">
                        <a:solidFill>
                          <a:schemeClr val="tx1"/>
                        </a:solidFill>
                      </a:endParaRPr>
                    </a:p>
                  </a:txBody>
                  <a:tcPr/>
                </a:tc>
                <a:tc>
                  <a:txBody>
                    <a:bodyPr/>
                    <a:lstStyle/>
                    <a:p>
                      <a:r>
                        <a:rPr lang="en-GB" sz="1600" b="0" dirty="0" smtClean="0">
                          <a:solidFill>
                            <a:schemeClr val="tx1"/>
                          </a:solidFill>
                        </a:rPr>
                        <a:t>266</a:t>
                      </a:r>
                      <a:endParaRPr lang="en-GB" sz="1600" b="0" dirty="0">
                        <a:solidFill>
                          <a:schemeClr val="tx1"/>
                        </a:solidFill>
                      </a:endParaRPr>
                    </a:p>
                  </a:txBody>
                  <a:tcPr/>
                </a:tc>
              </a:tr>
              <a:tr h="370840">
                <a:tc>
                  <a:txBody>
                    <a:bodyPr/>
                    <a:lstStyle/>
                    <a:p>
                      <a:r>
                        <a:rPr lang="en-GB" sz="1600" dirty="0" smtClean="0">
                          <a:solidFill>
                            <a:schemeClr val="tx1"/>
                          </a:solidFill>
                        </a:rPr>
                        <a:t>Pulse energy, </a:t>
                      </a:r>
                      <a:r>
                        <a:rPr lang="en-GB" sz="1600" dirty="0" err="1" smtClean="0">
                          <a:solidFill>
                            <a:schemeClr val="tx1"/>
                          </a:solidFill>
                        </a:rPr>
                        <a:t>mJ</a:t>
                      </a:r>
                      <a:endParaRPr lang="en-GB" sz="1600" dirty="0">
                        <a:solidFill>
                          <a:schemeClr val="tx1"/>
                        </a:solidFill>
                      </a:endParaRPr>
                    </a:p>
                  </a:txBody>
                  <a:tcPr/>
                </a:tc>
                <a:tc>
                  <a:txBody>
                    <a:bodyPr/>
                    <a:lstStyle/>
                    <a:p>
                      <a:r>
                        <a:rPr lang="en-GB" sz="1600" dirty="0" smtClean="0">
                          <a:solidFill>
                            <a:schemeClr val="tx1"/>
                          </a:solidFill>
                        </a:rPr>
                        <a:t>&gt;1</a:t>
                      </a:r>
                      <a:endParaRPr lang="en-GB" sz="1600" dirty="0">
                        <a:solidFill>
                          <a:schemeClr val="tx1"/>
                        </a:solidFill>
                      </a:endParaRPr>
                    </a:p>
                  </a:txBody>
                  <a:tcPr/>
                </a:tc>
              </a:tr>
              <a:tr h="370840">
                <a:tc>
                  <a:txBody>
                    <a:bodyPr/>
                    <a:lstStyle/>
                    <a:p>
                      <a:r>
                        <a:rPr lang="en-GB" sz="1600" dirty="0" smtClean="0">
                          <a:solidFill>
                            <a:schemeClr val="tx1"/>
                          </a:solidFill>
                        </a:rPr>
                        <a:t>Pulse duration, </a:t>
                      </a:r>
                      <a:r>
                        <a:rPr lang="en-GB" sz="1600" dirty="0" err="1" smtClean="0">
                          <a:solidFill>
                            <a:schemeClr val="tx1"/>
                          </a:solidFill>
                        </a:rPr>
                        <a:t>fs</a:t>
                      </a:r>
                      <a:endParaRPr lang="en-GB" sz="1600" dirty="0">
                        <a:solidFill>
                          <a:schemeClr val="tx1"/>
                        </a:solidFill>
                      </a:endParaRPr>
                    </a:p>
                  </a:txBody>
                  <a:tcPr/>
                </a:tc>
                <a:tc>
                  <a:txBody>
                    <a:bodyPr/>
                    <a:lstStyle/>
                    <a:p>
                      <a:r>
                        <a:rPr lang="en-GB" sz="1600" dirty="0" smtClean="0">
                          <a:solidFill>
                            <a:schemeClr val="tx1"/>
                          </a:solidFill>
                        </a:rPr>
                        <a:t>&lt; 100 FWHM</a:t>
                      </a:r>
                      <a:endParaRPr lang="en-GB" sz="1600" dirty="0">
                        <a:solidFill>
                          <a:schemeClr val="tx1"/>
                        </a:solidFill>
                      </a:endParaRPr>
                    </a:p>
                  </a:txBody>
                  <a:tcPr/>
                </a:tc>
              </a:tr>
              <a:tr h="370840">
                <a:tc>
                  <a:txBody>
                    <a:bodyPr/>
                    <a:lstStyle/>
                    <a:p>
                      <a:r>
                        <a:rPr lang="en-GB" sz="1600" dirty="0" smtClean="0">
                          <a:solidFill>
                            <a:schemeClr val="tx1"/>
                          </a:solidFill>
                        </a:rPr>
                        <a:t>Pulse repetition rate, kHz</a:t>
                      </a:r>
                      <a:endParaRPr lang="en-GB" sz="1600" dirty="0">
                        <a:solidFill>
                          <a:schemeClr val="tx1"/>
                        </a:solidFill>
                      </a:endParaRPr>
                    </a:p>
                  </a:txBody>
                  <a:tcPr/>
                </a:tc>
                <a:tc>
                  <a:txBody>
                    <a:bodyPr/>
                    <a:lstStyle/>
                    <a:p>
                      <a:r>
                        <a:rPr lang="en-GB" sz="1600" dirty="0" smtClean="0">
                          <a:solidFill>
                            <a:schemeClr val="tx1"/>
                          </a:solidFill>
                        </a:rPr>
                        <a:t>1</a:t>
                      </a:r>
                      <a:endParaRPr lang="en-GB" sz="1600" dirty="0">
                        <a:solidFill>
                          <a:schemeClr val="tx1"/>
                        </a:solidFill>
                      </a:endParaRPr>
                    </a:p>
                  </a:txBody>
                  <a:tcPr/>
                </a:tc>
              </a:tr>
              <a:tr h="370840">
                <a:tc>
                  <a:txBody>
                    <a:bodyPr/>
                    <a:lstStyle/>
                    <a:p>
                      <a:r>
                        <a:rPr lang="en-GB" sz="1600" dirty="0" smtClean="0">
                          <a:solidFill>
                            <a:schemeClr val="tx1"/>
                          </a:solidFill>
                        </a:rPr>
                        <a:t>Transverse beam quality</a:t>
                      </a:r>
                      <a:r>
                        <a:rPr lang="en-GB" sz="1600" baseline="0" dirty="0" smtClean="0">
                          <a:solidFill>
                            <a:schemeClr val="tx1"/>
                          </a:solidFill>
                        </a:rPr>
                        <a:t> </a:t>
                      </a:r>
                      <a:r>
                        <a:rPr lang="en-GB" sz="1600" dirty="0" smtClean="0">
                          <a:solidFill>
                            <a:schemeClr val="tx1"/>
                          </a:solidFill>
                        </a:rPr>
                        <a:t>M</a:t>
                      </a:r>
                      <a:r>
                        <a:rPr lang="en-GB" sz="1600" baseline="30000" dirty="0" smtClean="0">
                          <a:solidFill>
                            <a:schemeClr val="tx1"/>
                          </a:solidFill>
                        </a:rPr>
                        <a:t>2</a:t>
                      </a:r>
                      <a:endParaRPr lang="en-GB" sz="1600" baseline="30000" dirty="0">
                        <a:solidFill>
                          <a:schemeClr val="tx1"/>
                        </a:solidFill>
                      </a:endParaRPr>
                    </a:p>
                  </a:txBody>
                  <a:tcPr/>
                </a:tc>
                <a:tc>
                  <a:txBody>
                    <a:bodyPr/>
                    <a:lstStyle/>
                    <a:p>
                      <a:r>
                        <a:rPr lang="en-GB" sz="1600" dirty="0" smtClean="0">
                          <a:solidFill>
                            <a:schemeClr val="tx1"/>
                          </a:solidFill>
                        </a:rPr>
                        <a:t>&lt;1.5</a:t>
                      </a:r>
                      <a:endParaRPr lang="en-GB" sz="1600" dirty="0">
                        <a:solidFill>
                          <a:schemeClr val="tx1"/>
                        </a:solidFill>
                      </a:endParaRPr>
                    </a:p>
                  </a:txBody>
                  <a:tcPr/>
                </a:tc>
              </a:tr>
            </a:tbl>
          </a:graphicData>
        </a:graphic>
      </p:graphicFrame>
      <p:sp>
        <p:nvSpPr>
          <p:cNvPr id="11" name="Date Placeholder 10"/>
          <p:cNvSpPr>
            <a:spLocks noGrp="1"/>
          </p:cNvSpPr>
          <p:nvPr>
            <p:ph type="dt" sz="half" idx="2"/>
          </p:nvPr>
        </p:nvSpPr>
        <p:spPr/>
        <p:txBody>
          <a:bodyPr/>
          <a:lstStyle/>
          <a:p>
            <a:r>
              <a:rPr lang="en-US" smtClean="0"/>
              <a:t>5-9 March 2012</a:t>
            </a:r>
            <a:endParaRPr lang="en-GB" dirty="0"/>
          </a:p>
        </p:txBody>
      </p:sp>
      <p:sp>
        <p:nvSpPr>
          <p:cNvPr id="13" name="Footer Placeholder 12"/>
          <p:cNvSpPr>
            <a:spLocks noGrp="1"/>
          </p:cNvSpPr>
          <p:nvPr>
            <p:ph type="ftr" sz="quarter" idx="3"/>
          </p:nvPr>
        </p:nvSpPr>
        <p:spPr/>
        <p:txBody>
          <a:bodyPr/>
          <a:lstStyle/>
          <a:p>
            <a:r>
              <a:rPr lang="en-GB" smtClean="0"/>
              <a:t>B.L. Militsyn, FLS 2012, Newport News, USA</a:t>
            </a:r>
            <a:endParaRPr lang="en-GB" dirty="0"/>
          </a:p>
        </p:txBody>
      </p:sp>
      <p:sp>
        <p:nvSpPr>
          <p:cNvPr id="15" name="Slide Number Placeholder 14"/>
          <p:cNvSpPr>
            <a:spLocks noGrp="1"/>
          </p:cNvSpPr>
          <p:nvPr>
            <p:ph type="sldNum" sz="quarter" idx="4"/>
          </p:nvPr>
        </p:nvSpPr>
        <p:spPr/>
        <p:txBody>
          <a:bodyPr/>
          <a:lstStyle/>
          <a:p>
            <a:fld id="{D98124DF-0372-4553-BCBA-47C2D737882B}" type="slidenum">
              <a:rPr lang="en-GB" smtClean="0"/>
              <a:pPr/>
              <a:t>17</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sz="2400" b="1" i="1" dirty="0" smtClean="0"/>
              <a:t>RF Requirements</a:t>
            </a:r>
          </a:p>
        </p:txBody>
      </p:sp>
      <p:graphicFrame>
        <p:nvGraphicFramePr>
          <p:cNvPr id="6" name="Content Placeholder 5"/>
          <p:cNvGraphicFramePr>
            <a:graphicFrameLocks noGrp="1"/>
          </p:cNvGraphicFramePr>
          <p:nvPr>
            <p:ph idx="1"/>
          </p:nvPr>
        </p:nvGraphicFramePr>
        <p:xfrm>
          <a:off x="954000" y="967568"/>
          <a:ext cx="7236000" cy="4526327"/>
        </p:xfrm>
        <a:graphic>
          <a:graphicData uri="http://schemas.openxmlformats.org/drawingml/2006/table">
            <a:tbl>
              <a:tblPr firstRow="1" bandRow="1">
                <a:tableStyleId>{5C22544A-7EE6-4342-B048-85BDC9FD1C3A}</a:tableStyleId>
              </a:tblPr>
              <a:tblGrid>
                <a:gridCol w="4788000"/>
                <a:gridCol w="1224000"/>
                <a:gridCol w="1224000"/>
              </a:tblGrid>
              <a:tr h="348179">
                <a:tc>
                  <a:txBody>
                    <a:bodyPr/>
                    <a:lstStyle/>
                    <a:p>
                      <a:r>
                        <a:rPr lang="en-GB" sz="1400" dirty="0" smtClean="0">
                          <a:solidFill>
                            <a:schemeClr val="tx1"/>
                          </a:solidFill>
                        </a:rPr>
                        <a:t>Parameter</a:t>
                      </a:r>
                      <a:endParaRPr lang="en-GB" sz="1400" dirty="0">
                        <a:solidFill>
                          <a:schemeClr val="tx1"/>
                        </a:solidFill>
                      </a:endParaRPr>
                    </a:p>
                  </a:txBody>
                  <a:tcPr/>
                </a:tc>
                <a:tc>
                  <a:txBody>
                    <a:bodyPr/>
                    <a:lstStyle/>
                    <a:p>
                      <a:r>
                        <a:rPr lang="en-GB" sz="1400" dirty="0" smtClean="0">
                          <a:solidFill>
                            <a:schemeClr val="tx1"/>
                          </a:solidFill>
                        </a:rPr>
                        <a:t>Value</a:t>
                      </a:r>
                      <a:endParaRPr lang="en-GB" sz="1400" dirty="0">
                        <a:solidFill>
                          <a:schemeClr val="tx1"/>
                        </a:solidFill>
                      </a:endParaRPr>
                    </a:p>
                  </a:txBody>
                  <a:tcPr/>
                </a:tc>
                <a:tc>
                  <a:txBody>
                    <a:bodyPr/>
                    <a:lstStyle/>
                    <a:p>
                      <a:r>
                        <a:rPr lang="en-GB" sz="1400" dirty="0" smtClean="0">
                          <a:solidFill>
                            <a:schemeClr val="tx1"/>
                          </a:solidFill>
                        </a:rPr>
                        <a:t>Units</a:t>
                      </a:r>
                      <a:endParaRPr lang="en-GB" sz="1400" dirty="0">
                        <a:solidFill>
                          <a:schemeClr val="tx1"/>
                        </a:solidFill>
                      </a:endParaRPr>
                    </a:p>
                  </a:txBody>
                  <a:tcPr/>
                </a:tc>
              </a:tr>
              <a:tr h="348179">
                <a:tc>
                  <a:txBody>
                    <a:bodyPr/>
                    <a:lstStyle/>
                    <a:p>
                      <a:pPr>
                        <a:spcAft>
                          <a:spcPts val="400"/>
                        </a:spcAft>
                      </a:pPr>
                      <a:r>
                        <a:rPr lang="en-GB" sz="1400" dirty="0" smtClean="0">
                          <a:latin typeface="+mn-lt"/>
                          <a:ea typeface="Times New Roman"/>
                        </a:rPr>
                        <a:t>Frequency</a:t>
                      </a:r>
                      <a:endParaRPr lang="en-GB" sz="1400" dirty="0">
                        <a:latin typeface="+mn-lt"/>
                        <a:ea typeface="Times New Roman"/>
                      </a:endParaRPr>
                    </a:p>
                  </a:txBody>
                  <a:tcPr marL="68580" marR="68580" marT="0" marB="0"/>
                </a:tc>
                <a:tc>
                  <a:txBody>
                    <a:bodyPr/>
                    <a:lstStyle/>
                    <a:p>
                      <a:pPr>
                        <a:spcAft>
                          <a:spcPts val="400"/>
                        </a:spcAft>
                      </a:pPr>
                      <a:r>
                        <a:rPr lang="en-GB" sz="1400" dirty="0" smtClean="0">
                          <a:latin typeface="+mn-lt"/>
                          <a:ea typeface="Times New Roman"/>
                        </a:rPr>
                        <a:t>2998.5</a:t>
                      </a:r>
                      <a:endParaRPr lang="en-GB" sz="1400" dirty="0">
                        <a:latin typeface="+mn-lt"/>
                        <a:ea typeface="Times New Roman"/>
                      </a:endParaRPr>
                    </a:p>
                  </a:txBody>
                  <a:tcPr marL="68580" marR="68580" marT="0" marB="0"/>
                </a:tc>
                <a:tc>
                  <a:txBody>
                    <a:bodyPr/>
                    <a:lstStyle/>
                    <a:p>
                      <a:r>
                        <a:rPr lang="en-GB" sz="1400" dirty="0" smtClean="0"/>
                        <a:t>MHz</a:t>
                      </a:r>
                      <a:endParaRPr lang="en-GB" sz="1400" dirty="0"/>
                    </a:p>
                  </a:txBody>
                  <a:tcPr/>
                </a:tc>
              </a:tr>
              <a:tr h="348179">
                <a:tc>
                  <a:txBody>
                    <a:bodyPr/>
                    <a:lstStyle/>
                    <a:p>
                      <a:pPr>
                        <a:spcAft>
                          <a:spcPts val="400"/>
                        </a:spcAft>
                      </a:pPr>
                      <a:r>
                        <a:rPr lang="en-GB" sz="1400" dirty="0">
                          <a:latin typeface="+mn-lt"/>
                          <a:ea typeface="Times New Roman"/>
                        </a:rPr>
                        <a:t>Bandwidth </a:t>
                      </a:r>
                      <a:r>
                        <a:rPr lang="en-GB" sz="1400" dirty="0" smtClean="0">
                          <a:latin typeface="+mn-lt"/>
                          <a:ea typeface="Times New Roman"/>
                        </a:rPr>
                        <a:t>(1 dB points)</a:t>
                      </a:r>
                      <a:endParaRPr lang="en-GB" sz="1400" dirty="0">
                        <a:latin typeface="+mn-lt"/>
                        <a:ea typeface="Times New Roman"/>
                      </a:endParaRPr>
                    </a:p>
                  </a:txBody>
                  <a:tcPr marL="68580" marR="68580" marT="0" marB="0"/>
                </a:tc>
                <a:tc>
                  <a:txBody>
                    <a:bodyPr/>
                    <a:lstStyle/>
                    <a:p>
                      <a:pPr>
                        <a:spcAft>
                          <a:spcPts val="400"/>
                        </a:spcAft>
                      </a:pPr>
                      <a:r>
                        <a:rPr lang="en-GB" sz="1400" dirty="0" smtClean="0">
                          <a:latin typeface="+mn-lt"/>
                          <a:ea typeface="Times New Roman"/>
                        </a:rPr>
                        <a:t>&lt;10</a:t>
                      </a:r>
                      <a:endParaRPr lang="en-GB" sz="1400" dirty="0">
                        <a:latin typeface="+mn-lt"/>
                        <a:ea typeface="Times New Roman"/>
                      </a:endParaRPr>
                    </a:p>
                  </a:txBody>
                  <a:tcPr marL="68580" marR="68580" marT="0" marB="0"/>
                </a:tc>
                <a:tc>
                  <a:txBody>
                    <a:bodyPr/>
                    <a:lstStyle/>
                    <a:p>
                      <a:r>
                        <a:rPr lang="en-GB" sz="1400" dirty="0" smtClean="0"/>
                        <a:t>MHz</a:t>
                      </a:r>
                      <a:endParaRPr lang="en-GB" sz="1400" dirty="0"/>
                    </a:p>
                  </a:txBody>
                  <a:tcPr/>
                </a:tc>
              </a:tr>
              <a:tr h="348179">
                <a:tc>
                  <a:txBody>
                    <a:bodyPr/>
                    <a:lstStyle/>
                    <a:p>
                      <a:pPr>
                        <a:spcAft>
                          <a:spcPts val="400"/>
                        </a:spcAft>
                      </a:pPr>
                      <a:r>
                        <a:rPr lang="en-GB" sz="1400" dirty="0">
                          <a:latin typeface="+mn-lt"/>
                          <a:ea typeface="Times New Roman"/>
                        </a:rPr>
                        <a:t>Total peak output power </a:t>
                      </a:r>
                    </a:p>
                  </a:txBody>
                  <a:tcPr marL="68580" marR="68580" marT="0" marB="0"/>
                </a:tc>
                <a:tc>
                  <a:txBody>
                    <a:bodyPr/>
                    <a:lstStyle/>
                    <a:p>
                      <a:pPr>
                        <a:spcAft>
                          <a:spcPts val="400"/>
                        </a:spcAft>
                      </a:pPr>
                      <a:r>
                        <a:rPr lang="en-GB" sz="1400" dirty="0">
                          <a:latin typeface="+mn-lt"/>
                          <a:ea typeface="Times New Roman"/>
                        </a:rPr>
                        <a:t>&gt; 8 MW</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ea typeface="Times New Roman"/>
                        </a:rPr>
                        <a:t>MW</a:t>
                      </a:r>
                    </a:p>
                  </a:txBody>
                  <a:tcPr/>
                </a:tc>
              </a:tr>
              <a:tr h="348179">
                <a:tc>
                  <a:txBody>
                    <a:bodyPr/>
                    <a:lstStyle/>
                    <a:p>
                      <a:pPr>
                        <a:spcAft>
                          <a:spcPts val="400"/>
                        </a:spcAft>
                      </a:pPr>
                      <a:r>
                        <a:rPr lang="en-GB" sz="1400" dirty="0">
                          <a:latin typeface="+mn-lt"/>
                          <a:ea typeface="Times New Roman"/>
                        </a:rPr>
                        <a:t>Power gain</a:t>
                      </a:r>
                    </a:p>
                  </a:txBody>
                  <a:tcPr marL="68580" marR="68580" marT="0" marB="0"/>
                </a:tc>
                <a:tc>
                  <a:txBody>
                    <a:bodyPr/>
                    <a:lstStyle/>
                    <a:p>
                      <a:pPr>
                        <a:spcAft>
                          <a:spcPts val="400"/>
                        </a:spcAft>
                      </a:pPr>
                      <a:r>
                        <a:rPr lang="en-GB" sz="1400" dirty="0">
                          <a:latin typeface="+mn-lt"/>
                          <a:ea typeface="Times New Roman"/>
                        </a:rPr>
                        <a:t>&gt; </a:t>
                      </a:r>
                      <a:r>
                        <a:rPr lang="en-GB" sz="1400" dirty="0" smtClean="0">
                          <a:latin typeface="+mn-lt"/>
                          <a:ea typeface="Times New Roman"/>
                        </a:rPr>
                        <a:t>45</a:t>
                      </a:r>
                      <a:endParaRPr lang="en-GB" sz="1400" dirty="0">
                        <a:latin typeface="+mn-lt"/>
                        <a:ea typeface="Times New Roman"/>
                      </a:endParaRPr>
                    </a:p>
                  </a:txBody>
                  <a:tcPr marL="68580" marR="68580" marT="0" marB="0"/>
                </a:tc>
                <a:tc>
                  <a:txBody>
                    <a:bodyPr/>
                    <a:lstStyle/>
                    <a:p>
                      <a:r>
                        <a:rPr lang="en-GB" sz="1400" dirty="0" smtClean="0">
                          <a:latin typeface="+mn-lt"/>
                          <a:ea typeface="Times New Roman"/>
                        </a:rPr>
                        <a:t>dB</a:t>
                      </a:r>
                      <a:endParaRPr lang="en-GB" sz="1400" dirty="0"/>
                    </a:p>
                  </a:txBody>
                  <a:tcPr/>
                </a:tc>
              </a:tr>
              <a:tr h="348179">
                <a:tc>
                  <a:txBody>
                    <a:bodyPr/>
                    <a:lstStyle/>
                    <a:p>
                      <a:pPr>
                        <a:spcAft>
                          <a:spcPts val="400"/>
                        </a:spcAft>
                      </a:pPr>
                      <a:r>
                        <a:rPr lang="en-GB" sz="1400" dirty="0">
                          <a:latin typeface="+mn-lt"/>
                          <a:ea typeface="Times New Roman"/>
                        </a:rPr>
                        <a:t>Nominal efficiency</a:t>
                      </a:r>
                    </a:p>
                  </a:txBody>
                  <a:tcPr marL="68580" marR="68580" marT="0" marB="0"/>
                </a:tc>
                <a:tc>
                  <a:txBody>
                    <a:bodyPr/>
                    <a:lstStyle/>
                    <a:p>
                      <a:pPr>
                        <a:spcAft>
                          <a:spcPts val="400"/>
                        </a:spcAft>
                      </a:pPr>
                      <a:r>
                        <a:rPr lang="en-GB" sz="1400" dirty="0">
                          <a:latin typeface="+mn-lt"/>
                          <a:ea typeface="Times New Roman"/>
                        </a:rPr>
                        <a:t>&gt; </a:t>
                      </a:r>
                      <a:r>
                        <a:rPr lang="en-GB" sz="1400" dirty="0" smtClean="0">
                          <a:latin typeface="+mn-lt"/>
                          <a:ea typeface="Times New Roman"/>
                        </a:rPr>
                        <a:t>45</a:t>
                      </a:r>
                      <a:endParaRPr lang="en-GB" sz="1400" dirty="0">
                        <a:latin typeface="+mn-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ea typeface="Times New Roman"/>
                        </a:rPr>
                        <a:t>% </a:t>
                      </a:r>
                      <a:endParaRPr lang="en-GB" sz="1400" dirty="0"/>
                    </a:p>
                  </a:txBody>
                  <a:tcPr/>
                </a:tc>
              </a:tr>
              <a:tr h="348179">
                <a:tc>
                  <a:txBody>
                    <a:bodyPr/>
                    <a:lstStyle/>
                    <a:p>
                      <a:pPr>
                        <a:spcAft>
                          <a:spcPts val="0"/>
                        </a:spcAft>
                      </a:pPr>
                      <a:r>
                        <a:rPr lang="en-GB" sz="1400">
                          <a:latin typeface="+mn-lt"/>
                          <a:ea typeface="Times New Roman"/>
                        </a:rPr>
                        <a:t>Pulse Repetition Rate Range</a:t>
                      </a:r>
                    </a:p>
                  </a:txBody>
                  <a:tcPr marL="68580" marR="68580" marT="0" marB="0"/>
                </a:tc>
                <a:tc>
                  <a:txBody>
                    <a:bodyPr/>
                    <a:lstStyle/>
                    <a:p>
                      <a:pPr>
                        <a:spcAft>
                          <a:spcPts val="0"/>
                        </a:spcAft>
                      </a:pPr>
                      <a:r>
                        <a:rPr lang="en-GB" sz="1400" dirty="0">
                          <a:latin typeface="+mn-lt"/>
                          <a:ea typeface="Times New Roman"/>
                        </a:rPr>
                        <a:t>1 – </a:t>
                      </a:r>
                      <a:r>
                        <a:rPr lang="en-GB" sz="1400" dirty="0" smtClean="0">
                          <a:latin typeface="+mn-lt"/>
                          <a:ea typeface="Times New Roman"/>
                        </a:rPr>
                        <a:t>400</a:t>
                      </a:r>
                      <a:endParaRPr lang="en-GB" sz="1400" dirty="0">
                        <a:latin typeface="+mn-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ea typeface="Times New Roman"/>
                        </a:rPr>
                        <a:t>Hz</a:t>
                      </a:r>
                      <a:endParaRPr lang="en-GB" sz="1400" dirty="0"/>
                    </a:p>
                  </a:txBody>
                  <a:tcPr/>
                </a:tc>
              </a:tr>
              <a:tr h="348179">
                <a:tc>
                  <a:txBody>
                    <a:bodyPr/>
                    <a:lstStyle/>
                    <a:p>
                      <a:pPr>
                        <a:spcAft>
                          <a:spcPts val="0"/>
                        </a:spcAft>
                      </a:pPr>
                      <a:r>
                        <a:rPr lang="en-GB" sz="1400" dirty="0">
                          <a:latin typeface="+mn-lt"/>
                          <a:ea typeface="Times New Roman"/>
                        </a:rPr>
                        <a:t>RF Pulse </a:t>
                      </a:r>
                      <a:r>
                        <a:rPr lang="en-GB" sz="1400" dirty="0" smtClean="0">
                          <a:latin typeface="+mn-lt"/>
                          <a:ea typeface="Times New Roman"/>
                        </a:rPr>
                        <a:t>Duration</a:t>
                      </a:r>
                      <a:endParaRPr lang="en-GB" sz="1400" dirty="0">
                        <a:latin typeface="+mn-lt"/>
                        <a:ea typeface="Times New Roman"/>
                      </a:endParaRPr>
                    </a:p>
                  </a:txBody>
                  <a:tcPr marL="68580" marR="68580" marT="0" marB="0"/>
                </a:tc>
                <a:tc>
                  <a:txBody>
                    <a:bodyPr/>
                    <a:lstStyle/>
                    <a:p>
                      <a:pPr>
                        <a:spcAft>
                          <a:spcPts val="0"/>
                        </a:spcAft>
                      </a:pPr>
                      <a:r>
                        <a:rPr lang="en-GB" sz="1400" dirty="0" smtClean="0">
                          <a:latin typeface="+mn-lt"/>
                          <a:ea typeface="Times New Roman"/>
                        </a:rPr>
                        <a:t>&lt;3.5        </a:t>
                      </a:r>
                      <a:endParaRPr lang="en-GB" sz="1400" dirty="0">
                        <a:latin typeface="+mn-lt"/>
                        <a:ea typeface="Times New Roman"/>
                      </a:endParaRPr>
                    </a:p>
                  </a:txBody>
                  <a:tcPr marL="68580" marR="68580" marT="0" marB="0"/>
                </a:tc>
                <a:tc>
                  <a:txBody>
                    <a:bodyPr/>
                    <a:lstStyle/>
                    <a:p>
                      <a:r>
                        <a:rPr lang="en-GB" sz="1400" dirty="0" smtClean="0"/>
                        <a:t>µs</a:t>
                      </a:r>
                      <a:endParaRPr lang="en-GB" sz="1400" dirty="0"/>
                    </a:p>
                  </a:txBody>
                  <a:tcPr/>
                </a:tc>
              </a:tr>
              <a:tr h="348179">
                <a:tc>
                  <a:txBody>
                    <a:bodyPr/>
                    <a:lstStyle/>
                    <a:p>
                      <a:pPr>
                        <a:spcAft>
                          <a:spcPts val="0"/>
                        </a:spcAft>
                      </a:pPr>
                      <a:r>
                        <a:rPr lang="en-GB" sz="1400" dirty="0">
                          <a:latin typeface="+mn-lt"/>
                          <a:ea typeface="Times New Roman"/>
                        </a:rPr>
                        <a:t>RF Flat Top Pulse </a:t>
                      </a:r>
                      <a:r>
                        <a:rPr lang="en-GB" sz="1400" dirty="0" smtClean="0">
                          <a:latin typeface="+mn-lt"/>
                          <a:ea typeface="Times New Roman"/>
                        </a:rPr>
                        <a:t>Width </a:t>
                      </a:r>
                      <a:endParaRPr lang="en-GB" sz="1400" dirty="0">
                        <a:latin typeface="+mn-lt"/>
                        <a:ea typeface="Times New Roman"/>
                      </a:endParaRPr>
                    </a:p>
                  </a:txBody>
                  <a:tcPr marL="68580" marR="68580" marT="0" marB="0"/>
                </a:tc>
                <a:tc>
                  <a:txBody>
                    <a:bodyPr/>
                    <a:lstStyle/>
                    <a:p>
                      <a:pPr>
                        <a:spcAft>
                          <a:spcPts val="0"/>
                        </a:spcAft>
                      </a:pPr>
                      <a:r>
                        <a:rPr lang="en-GB" sz="1400" dirty="0" smtClean="0">
                          <a:latin typeface="+mn-lt"/>
                          <a:ea typeface="Times New Roman"/>
                        </a:rPr>
                        <a:t>&gt;2.5        </a:t>
                      </a:r>
                      <a:endParaRPr lang="en-GB" sz="1400" dirty="0">
                        <a:latin typeface="+mn-lt"/>
                        <a:ea typeface="Times New Roman"/>
                      </a:endParaRPr>
                    </a:p>
                  </a:txBody>
                  <a:tcPr marL="68580" marR="68580" marT="0" marB="0"/>
                </a:tc>
                <a:tc>
                  <a:txBody>
                    <a:bodyPr/>
                    <a:lstStyle/>
                    <a:p>
                      <a:r>
                        <a:rPr lang="en-GB" sz="1400" dirty="0" smtClean="0"/>
                        <a:t>µs</a:t>
                      </a:r>
                      <a:endParaRPr lang="en-GB" sz="1400" dirty="0"/>
                    </a:p>
                  </a:txBody>
                  <a:tcPr/>
                </a:tc>
              </a:tr>
              <a:tr h="348179">
                <a:tc>
                  <a:txBody>
                    <a:bodyPr/>
                    <a:lstStyle/>
                    <a:p>
                      <a:pPr>
                        <a:spcAft>
                          <a:spcPts val="400"/>
                        </a:spcAft>
                      </a:pPr>
                      <a:r>
                        <a:rPr lang="en-GB" sz="1400" dirty="0">
                          <a:solidFill>
                            <a:srgbClr val="C00000"/>
                          </a:solidFill>
                          <a:latin typeface="+mn-lt"/>
                          <a:ea typeface="Times New Roman"/>
                        </a:rPr>
                        <a:t>Amplitude stability</a:t>
                      </a:r>
                    </a:p>
                  </a:txBody>
                  <a:tcPr marL="68580" marR="68580" marT="0" marB="0"/>
                </a:tc>
                <a:tc>
                  <a:txBody>
                    <a:bodyPr/>
                    <a:lstStyle/>
                    <a:p>
                      <a:pPr>
                        <a:spcAft>
                          <a:spcPts val="400"/>
                        </a:spcAft>
                      </a:pPr>
                      <a:r>
                        <a:rPr lang="en-GB" sz="1400" dirty="0" smtClean="0">
                          <a:solidFill>
                            <a:srgbClr val="C00000"/>
                          </a:solidFill>
                          <a:latin typeface="+mn-lt"/>
                          <a:ea typeface="Times New Roman"/>
                        </a:rPr>
                        <a:t>0.0001</a:t>
                      </a:r>
                      <a:endParaRPr lang="en-GB" sz="1400" dirty="0">
                        <a:solidFill>
                          <a:srgbClr val="C00000"/>
                        </a:solidFill>
                        <a:latin typeface="+mn-lt"/>
                        <a:ea typeface="Times New Roman"/>
                      </a:endParaRPr>
                    </a:p>
                  </a:txBody>
                  <a:tcPr marL="68580" marR="68580" marT="0" marB="0"/>
                </a:tc>
                <a:tc>
                  <a:txBody>
                    <a:bodyPr/>
                    <a:lstStyle/>
                    <a:p>
                      <a:endParaRPr lang="en-GB" sz="1400" dirty="0">
                        <a:solidFill>
                          <a:srgbClr val="C00000"/>
                        </a:solidFill>
                      </a:endParaRPr>
                    </a:p>
                  </a:txBody>
                  <a:tcPr/>
                </a:tc>
              </a:tr>
              <a:tr h="348179">
                <a:tc>
                  <a:txBody>
                    <a:bodyPr/>
                    <a:lstStyle/>
                    <a:p>
                      <a:pPr>
                        <a:spcAft>
                          <a:spcPts val="400"/>
                        </a:spcAft>
                      </a:pPr>
                      <a:r>
                        <a:rPr lang="en-GB" sz="1400">
                          <a:solidFill>
                            <a:srgbClr val="C00000"/>
                          </a:solidFill>
                          <a:latin typeface="+mn-lt"/>
                          <a:ea typeface="Times New Roman"/>
                        </a:rPr>
                        <a:t>Phase Stability</a:t>
                      </a:r>
                    </a:p>
                  </a:txBody>
                  <a:tcPr marL="68580" marR="68580" marT="0" marB="0"/>
                </a:tc>
                <a:tc>
                  <a:txBody>
                    <a:bodyPr/>
                    <a:lstStyle/>
                    <a:p>
                      <a:pPr>
                        <a:spcAft>
                          <a:spcPts val="400"/>
                        </a:spcAft>
                      </a:pPr>
                      <a:r>
                        <a:rPr lang="en-GB" sz="1400" dirty="0" smtClean="0">
                          <a:solidFill>
                            <a:srgbClr val="C00000"/>
                          </a:solidFill>
                          <a:latin typeface="+mn-lt"/>
                          <a:ea typeface="Times New Roman"/>
                        </a:rPr>
                        <a:t>0.1</a:t>
                      </a:r>
                      <a:endParaRPr lang="en-GB" sz="1400" dirty="0">
                        <a:solidFill>
                          <a:srgbClr val="C00000"/>
                        </a:solidFill>
                        <a:latin typeface="+mn-lt"/>
                        <a:ea typeface="Times New Roman"/>
                      </a:endParaRPr>
                    </a:p>
                  </a:txBody>
                  <a:tcPr marL="68580" marR="68580" marT="0" marB="0"/>
                </a:tc>
                <a:tc>
                  <a:txBody>
                    <a:bodyPr/>
                    <a:lstStyle/>
                    <a:p>
                      <a:r>
                        <a:rPr lang="en-GB" sz="1400" dirty="0" smtClean="0">
                          <a:solidFill>
                            <a:srgbClr val="C00000"/>
                          </a:solidFill>
                        </a:rPr>
                        <a:t>°</a:t>
                      </a:r>
                      <a:endParaRPr lang="en-GB" sz="1400" dirty="0">
                        <a:solidFill>
                          <a:srgbClr val="C00000"/>
                        </a:solidFill>
                      </a:endParaRPr>
                    </a:p>
                  </a:txBody>
                  <a:tcPr/>
                </a:tc>
              </a:tr>
              <a:tr h="348179">
                <a:tc>
                  <a:txBody>
                    <a:bodyPr/>
                    <a:lstStyle/>
                    <a:p>
                      <a:pPr>
                        <a:spcAft>
                          <a:spcPts val="400"/>
                        </a:spcAft>
                      </a:pPr>
                      <a:r>
                        <a:rPr lang="en-GB" sz="1400" dirty="0" smtClean="0">
                          <a:latin typeface="+mn-lt"/>
                          <a:ea typeface="Times New Roman"/>
                        </a:rPr>
                        <a:t>Noise Power Within </a:t>
                      </a:r>
                      <a:r>
                        <a:rPr lang="en-GB" sz="1400" dirty="0">
                          <a:latin typeface="+mn-lt"/>
                          <a:ea typeface="Times New Roman"/>
                        </a:rPr>
                        <a:t>the </a:t>
                      </a:r>
                      <a:r>
                        <a:rPr lang="en-GB" sz="1400" dirty="0" smtClean="0">
                          <a:latin typeface="+mn-lt"/>
                          <a:ea typeface="Times New Roman"/>
                        </a:rPr>
                        <a:t>Bandwidth </a:t>
                      </a:r>
                      <a:endParaRPr lang="en-GB" sz="1400" dirty="0">
                        <a:latin typeface="+mn-lt"/>
                        <a:ea typeface="Times New Roman"/>
                      </a:endParaRPr>
                    </a:p>
                  </a:txBody>
                  <a:tcPr marL="68580" marR="68580" marT="0" marB="0"/>
                </a:tc>
                <a:tc>
                  <a:txBody>
                    <a:bodyPr/>
                    <a:lstStyle/>
                    <a:p>
                      <a:pPr>
                        <a:spcAft>
                          <a:spcPts val="400"/>
                        </a:spcAft>
                      </a:pPr>
                      <a:r>
                        <a:rPr lang="en-GB" sz="1400" dirty="0">
                          <a:latin typeface="+mn-lt"/>
                          <a:ea typeface="Times New Roman"/>
                        </a:rPr>
                        <a:t>&lt; -</a:t>
                      </a:r>
                      <a:r>
                        <a:rPr lang="en-GB" sz="1400" dirty="0" smtClean="0">
                          <a:latin typeface="+mn-lt"/>
                          <a:ea typeface="Times New Roman"/>
                        </a:rPr>
                        <a:t>60</a:t>
                      </a:r>
                      <a:endParaRPr lang="en-GB" sz="1400" dirty="0">
                        <a:latin typeface="+mn-lt"/>
                        <a:ea typeface="Times New Roman"/>
                      </a:endParaRPr>
                    </a:p>
                  </a:txBody>
                  <a:tcPr marL="68580" marR="68580" marT="0" marB="0"/>
                </a:tc>
                <a:tc>
                  <a:txBody>
                    <a:bodyPr/>
                    <a:lstStyle/>
                    <a:p>
                      <a:r>
                        <a:rPr lang="en-GB" sz="1400" dirty="0" smtClean="0">
                          <a:latin typeface="+mn-lt"/>
                          <a:ea typeface="Times New Roman"/>
                        </a:rPr>
                        <a:t>dB</a:t>
                      </a:r>
                      <a:endParaRPr lang="en-GB" sz="1400" dirty="0"/>
                    </a:p>
                  </a:txBody>
                  <a:tcPr/>
                </a:tc>
              </a:tr>
              <a:tr h="348179">
                <a:tc>
                  <a:txBody>
                    <a:bodyPr/>
                    <a:lstStyle/>
                    <a:p>
                      <a:pPr>
                        <a:spcAft>
                          <a:spcPts val="400"/>
                        </a:spcAft>
                      </a:pPr>
                      <a:r>
                        <a:rPr lang="en-GB" sz="1400" dirty="0" smtClean="0">
                          <a:latin typeface="+mn-lt"/>
                          <a:ea typeface="Times New Roman"/>
                        </a:rPr>
                        <a:t>Spurious Noise Power Outside </a:t>
                      </a:r>
                      <a:r>
                        <a:rPr lang="en-GB" sz="1400" dirty="0">
                          <a:latin typeface="+mn-lt"/>
                          <a:ea typeface="Times New Roman"/>
                        </a:rPr>
                        <a:t>the </a:t>
                      </a:r>
                      <a:r>
                        <a:rPr lang="en-GB" sz="1400" dirty="0" smtClean="0">
                          <a:latin typeface="+mn-lt"/>
                          <a:ea typeface="Times New Roman"/>
                        </a:rPr>
                        <a:t>Bandwidth</a:t>
                      </a:r>
                      <a:endParaRPr lang="en-GB" sz="1400" dirty="0">
                        <a:latin typeface="+mn-lt"/>
                        <a:ea typeface="Times New Roman"/>
                      </a:endParaRPr>
                    </a:p>
                  </a:txBody>
                  <a:tcPr marL="68580" marR="68580" marT="0" marB="0"/>
                </a:tc>
                <a:tc>
                  <a:txBody>
                    <a:bodyPr/>
                    <a:lstStyle/>
                    <a:p>
                      <a:pPr>
                        <a:spcAft>
                          <a:spcPts val="400"/>
                        </a:spcAft>
                      </a:pPr>
                      <a:r>
                        <a:rPr lang="en-GB" sz="1400" dirty="0">
                          <a:latin typeface="+mn-lt"/>
                          <a:ea typeface="Times New Roman"/>
                        </a:rPr>
                        <a:t>&lt; -35 dB</a:t>
                      </a:r>
                    </a:p>
                  </a:txBody>
                  <a:tcPr marL="68580" marR="68580" marT="0" marB="0"/>
                </a:tc>
                <a:tc>
                  <a:txBody>
                    <a:bodyPr/>
                    <a:lstStyle/>
                    <a:p>
                      <a:r>
                        <a:rPr lang="en-GB" sz="1400" dirty="0" smtClean="0">
                          <a:latin typeface="+mn-lt"/>
                          <a:ea typeface="Times New Roman"/>
                        </a:rPr>
                        <a:t>dB</a:t>
                      </a:r>
                      <a:endParaRPr lang="en-GB" sz="1400" dirty="0"/>
                    </a:p>
                  </a:txBody>
                  <a:tcPr/>
                </a:tc>
              </a:tr>
            </a:tbl>
          </a:graphicData>
        </a:graphic>
      </p:graphicFrame>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18</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sz="2400" b="1" i="1" dirty="0" smtClean="0"/>
              <a:t>TH 2157A Data Sheet</a:t>
            </a:r>
          </a:p>
        </p:txBody>
      </p:sp>
      <p:graphicFrame>
        <p:nvGraphicFramePr>
          <p:cNvPr id="10" name="Content Placeholder 9"/>
          <p:cNvGraphicFramePr>
            <a:graphicFrameLocks noGrp="1"/>
          </p:cNvGraphicFramePr>
          <p:nvPr>
            <p:ph sz="half" idx="1"/>
          </p:nvPr>
        </p:nvGraphicFramePr>
        <p:xfrm>
          <a:off x="457200" y="981075"/>
          <a:ext cx="4039519" cy="4611600"/>
        </p:xfrm>
        <a:graphic>
          <a:graphicData uri="http://schemas.openxmlformats.org/drawingml/2006/table">
            <a:tbl>
              <a:tblPr firstRow="1" bandRow="1">
                <a:tableStyleId>{5C22544A-7EE6-4342-B048-85BDC9FD1C3A}</a:tableStyleId>
              </a:tblPr>
              <a:tblGrid>
                <a:gridCol w="1198541"/>
                <a:gridCol w="612020"/>
                <a:gridCol w="612020"/>
                <a:gridCol w="714024"/>
                <a:gridCol w="484517"/>
                <a:gridCol w="418397"/>
              </a:tblGrid>
              <a:tr h="324000">
                <a:tc>
                  <a:txBody>
                    <a:bodyPr/>
                    <a:lstStyle/>
                    <a:p>
                      <a:r>
                        <a:rPr lang="en-GB" sz="1200" b="1" kern="1200" baseline="0" dirty="0" smtClean="0">
                          <a:solidFill>
                            <a:schemeClr val="tx1"/>
                          </a:solidFill>
                          <a:latin typeface="+mn-lt"/>
                          <a:ea typeface="+mn-ea"/>
                          <a:cs typeface="+mn-cs"/>
                        </a:rPr>
                        <a:t>RF Performance</a:t>
                      </a:r>
                      <a:endParaRPr lang="en-GB" sz="1200" dirty="0">
                        <a:solidFill>
                          <a:schemeClr val="tx1"/>
                        </a:solidFill>
                      </a:endParaRPr>
                    </a:p>
                  </a:txBody>
                  <a:tcPr marL="51960" marR="51960" anchor="ctr"/>
                </a:tc>
                <a:tc gridSpan="2">
                  <a:txBody>
                    <a:bodyPr/>
                    <a:lstStyle/>
                    <a:p>
                      <a:pPr algn="ctr"/>
                      <a:r>
                        <a:rPr lang="en-GB" sz="1200" b="1" kern="1200" baseline="0" dirty="0" smtClean="0">
                          <a:solidFill>
                            <a:schemeClr val="tx1"/>
                          </a:solidFill>
                          <a:latin typeface="+mn-lt"/>
                          <a:ea typeface="+mn-ea"/>
                          <a:cs typeface="+mn-cs"/>
                        </a:rPr>
                        <a:t>TH 2157</a:t>
                      </a:r>
                      <a:endParaRPr lang="en-GB" sz="1200" dirty="0">
                        <a:solidFill>
                          <a:schemeClr val="tx1"/>
                        </a:solidFill>
                      </a:endParaRPr>
                    </a:p>
                  </a:txBody>
                  <a:tcPr marL="51960" marR="51960" anchor="ctr"/>
                </a:tc>
                <a:tc hMerge="1">
                  <a:txBody>
                    <a:bodyPr/>
                    <a:lstStyle/>
                    <a:p>
                      <a:endParaRPr lang="en-GB" dirty="0"/>
                    </a:p>
                  </a:txBody>
                  <a:tcPr/>
                </a:tc>
                <a:tc>
                  <a:txBody>
                    <a:bodyPr/>
                    <a:lstStyle/>
                    <a:p>
                      <a:pPr algn="ctr"/>
                      <a:r>
                        <a:rPr lang="en-GB" sz="1200" b="1" kern="1200" baseline="0" dirty="0" smtClean="0">
                          <a:solidFill>
                            <a:schemeClr val="tx1"/>
                          </a:solidFill>
                          <a:latin typeface="+mn-lt"/>
                          <a:ea typeface="+mn-ea"/>
                          <a:cs typeface="+mn-cs"/>
                        </a:rPr>
                        <a:t>TH 2157A</a:t>
                      </a:r>
                      <a:endParaRPr lang="en-GB" sz="1200" dirty="0">
                        <a:solidFill>
                          <a:schemeClr val="tx1"/>
                        </a:solidFill>
                      </a:endParaRPr>
                    </a:p>
                  </a:txBody>
                  <a:tcPr marL="51960" marR="51960" anchor="ctr"/>
                </a:tc>
                <a:tc>
                  <a:txBody>
                    <a:bodyPr/>
                    <a:lstStyle/>
                    <a:p>
                      <a:pPr algn="ctr"/>
                      <a:r>
                        <a:rPr lang="en-GB" sz="1200" dirty="0" smtClean="0">
                          <a:solidFill>
                            <a:schemeClr val="tx1"/>
                          </a:solidFill>
                        </a:rPr>
                        <a:t>Units</a:t>
                      </a:r>
                      <a:endParaRPr lang="en-GB" sz="1200" dirty="0">
                        <a:solidFill>
                          <a:schemeClr val="tx1"/>
                        </a:solidFill>
                      </a:endParaRPr>
                    </a:p>
                  </a:txBody>
                  <a:tcPr marL="51960" marR="51960" anchor="ctr"/>
                </a:tc>
                <a:tc>
                  <a:txBody>
                    <a:bodyPr/>
                    <a:lstStyle/>
                    <a:p>
                      <a:pPr algn="ctr"/>
                      <a:endParaRPr lang="en-GB" sz="1200" dirty="0">
                        <a:solidFill>
                          <a:schemeClr val="tx1"/>
                        </a:solidFill>
                      </a:endParaRPr>
                    </a:p>
                  </a:txBody>
                  <a:tcPr marL="51960" marR="51960" anchor="ctr"/>
                </a:tc>
              </a:tr>
              <a:tr h="324000">
                <a:tc>
                  <a:txBody>
                    <a:bodyPr/>
                    <a:lstStyle/>
                    <a:p>
                      <a:r>
                        <a:rPr lang="en-GB" sz="1200" kern="1200" baseline="0" dirty="0" smtClean="0">
                          <a:solidFill>
                            <a:schemeClr val="dk1"/>
                          </a:solidFill>
                          <a:latin typeface="+mn-lt"/>
                          <a:ea typeface="+mn-ea"/>
                          <a:cs typeface="+mn-cs"/>
                        </a:rPr>
                        <a:t>Frequency</a:t>
                      </a:r>
                      <a:endParaRPr lang="en-GB" sz="1200" dirty="0"/>
                    </a:p>
                  </a:txBody>
                  <a:tcPr marL="51960" marR="51960" anchor="ctr"/>
                </a:tc>
                <a:tc>
                  <a:txBody>
                    <a:bodyPr/>
                    <a:lstStyle/>
                    <a:p>
                      <a:r>
                        <a:rPr lang="en-GB" sz="1200" kern="1200" baseline="0" dirty="0" smtClean="0">
                          <a:solidFill>
                            <a:schemeClr val="dk1"/>
                          </a:solidFill>
                          <a:latin typeface="+mn-lt"/>
                          <a:ea typeface="+mn-ea"/>
                          <a:cs typeface="+mn-cs"/>
                        </a:rPr>
                        <a:t>2 998.5 </a:t>
                      </a:r>
                      <a:endParaRPr lang="en-GB" sz="1200" dirty="0"/>
                    </a:p>
                  </a:txBody>
                  <a:tcPr marL="51960" marR="51960" anchor="ctr"/>
                </a:tc>
                <a:tc>
                  <a:txBody>
                    <a:bodyPr/>
                    <a:lstStyle/>
                    <a:p>
                      <a:r>
                        <a:rPr lang="en-GB" sz="1200" kern="1200" baseline="0" dirty="0" smtClean="0">
                          <a:solidFill>
                            <a:schemeClr val="dk1"/>
                          </a:solidFill>
                          <a:latin typeface="+mn-lt"/>
                          <a:ea typeface="+mn-ea"/>
                          <a:cs typeface="+mn-cs"/>
                        </a:rPr>
                        <a:t>2 998.5</a:t>
                      </a:r>
                      <a:endParaRPr lang="en-GB" sz="1200" dirty="0"/>
                    </a:p>
                  </a:txBody>
                  <a:tcPr marL="51960" marR="51960" anchor="ctr"/>
                </a:tc>
                <a:tc>
                  <a:txBody>
                    <a:bodyPr/>
                    <a:lstStyle/>
                    <a:p>
                      <a:r>
                        <a:rPr lang="en-GB" sz="1200" kern="1200" baseline="0" dirty="0" smtClean="0">
                          <a:solidFill>
                            <a:schemeClr val="dk1"/>
                          </a:solidFill>
                          <a:latin typeface="+mn-lt"/>
                          <a:ea typeface="+mn-ea"/>
                          <a:cs typeface="+mn-cs"/>
                        </a:rPr>
                        <a:t>2 998.5</a:t>
                      </a:r>
                      <a:endParaRPr lang="en-GB" sz="1200" dirty="0"/>
                    </a:p>
                  </a:txBody>
                  <a:tcPr marL="51960" marR="51960" anchor="ctr"/>
                </a:tc>
                <a:tc>
                  <a:txBody>
                    <a:bodyPr/>
                    <a:lstStyle/>
                    <a:p>
                      <a:r>
                        <a:rPr lang="en-GB" sz="1200" kern="1200" baseline="0" dirty="0" smtClean="0">
                          <a:solidFill>
                            <a:schemeClr val="dk1"/>
                          </a:solidFill>
                          <a:latin typeface="+mn-lt"/>
                          <a:ea typeface="+mn-ea"/>
                          <a:cs typeface="+mn-cs"/>
                        </a:rPr>
                        <a:t>MHz</a:t>
                      </a:r>
                      <a:endParaRPr lang="en-GB" sz="1200" dirty="0"/>
                    </a:p>
                  </a:txBody>
                  <a:tcPr marL="51960" marR="51960" anchor="ctr"/>
                </a:tc>
                <a:tc>
                  <a:txBody>
                    <a:bodyPr/>
                    <a:lstStyle/>
                    <a:p>
                      <a:endParaRPr lang="en-GB" sz="1200" dirty="0"/>
                    </a:p>
                  </a:txBody>
                  <a:tcPr marL="51960" marR="51960" anchor="ctr"/>
                </a:tc>
              </a:tr>
              <a:tr h="324000">
                <a:tc>
                  <a:txBody>
                    <a:bodyPr/>
                    <a:lstStyle/>
                    <a:p>
                      <a:r>
                        <a:rPr lang="en-GB" sz="1200" kern="1200" baseline="0" dirty="0" smtClean="0">
                          <a:solidFill>
                            <a:schemeClr val="dk1"/>
                          </a:solidFill>
                          <a:latin typeface="+mn-lt"/>
                          <a:ea typeface="+mn-ea"/>
                          <a:cs typeface="+mn-cs"/>
                        </a:rPr>
                        <a:t>Output power:</a:t>
                      </a:r>
                    </a:p>
                  </a:txBody>
                  <a:tcPr marL="51960" marR="51960" anchor="ctr"/>
                </a:tc>
                <a:tc>
                  <a:txBody>
                    <a:bodyPr/>
                    <a:lstStyle/>
                    <a:p>
                      <a:endParaRPr lang="en-GB" sz="1200" dirty="0"/>
                    </a:p>
                  </a:txBody>
                  <a:tcPr marL="51960" marR="51960" anchor="ctr"/>
                </a:tc>
                <a:tc>
                  <a:txBody>
                    <a:bodyPr/>
                    <a:lstStyle/>
                    <a:p>
                      <a:endParaRPr lang="en-GB" sz="1200"/>
                    </a:p>
                  </a:txBody>
                  <a:tcPr marL="51960" marR="51960" anchor="ctr"/>
                </a:tc>
                <a:tc>
                  <a:txBody>
                    <a:bodyPr/>
                    <a:lstStyle/>
                    <a:p>
                      <a:endParaRPr lang="en-GB" sz="1200" dirty="0"/>
                    </a:p>
                  </a:txBody>
                  <a:tcPr marL="51960" marR="51960" anchor="ctr"/>
                </a:tc>
                <a:tc>
                  <a:txBody>
                    <a:bodyPr/>
                    <a:lstStyle/>
                    <a:p>
                      <a:endParaRPr lang="en-GB" sz="1200" dirty="0"/>
                    </a:p>
                  </a:txBody>
                  <a:tcPr marL="51960" marR="51960" anchor="ctr"/>
                </a:tc>
                <a:tc>
                  <a:txBody>
                    <a:bodyPr/>
                    <a:lstStyle/>
                    <a:p>
                      <a:endParaRPr lang="en-GB" sz="1200" dirty="0"/>
                    </a:p>
                  </a:txBody>
                  <a:tcPr marL="51960" marR="51960" anchor="ctr"/>
                </a:tc>
              </a:tr>
              <a:tr h="324000">
                <a:tc>
                  <a:txBody>
                    <a:bodyPr/>
                    <a:lstStyle/>
                    <a:p>
                      <a:r>
                        <a:rPr lang="en-GB" sz="1200" kern="1200" baseline="0" dirty="0" smtClean="0">
                          <a:solidFill>
                            <a:schemeClr val="dk1"/>
                          </a:solidFill>
                          <a:latin typeface="+mn-lt"/>
                          <a:ea typeface="+mn-ea"/>
                          <a:cs typeface="+mn-cs"/>
                        </a:rPr>
                        <a:t>• Peak </a:t>
                      </a:r>
                      <a:endParaRPr lang="en-GB" sz="1200" dirty="0"/>
                    </a:p>
                  </a:txBody>
                  <a:tcPr marL="51960" marR="51960" anchor="ctr"/>
                </a:tc>
                <a:tc>
                  <a:txBody>
                    <a:bodyPr/>
                    <a:lstStyle/>
                    <a:p>
                      <a:r>
                        <a:rPr lang="en-GB" sz="1200" kern="1200" baseline="0" dirty="0" smtClean="0">
                          <a:solidFill>
                            <a:schemeClr val="dk1"/>
                          </a:solidFill>
                          <a:latin typeface="+mn-lt"/>
                          <a:ea typeface="+mn-ea"/>
                          <a:cs typeface="+mn-cs"/>
                        </a:rPr>
                        <a:t>5.5</a:t>
                      </a:r>
                      <a:endParaRPr lang="en-GB" sz="1200" dirty="0"/>
                    </a:p>
                  </a:txBody>
                  <a:tcPr marL="51960" marR="51960" anchor="ctr"/>
                </a:tc>
                <a:tc>
                  <a:txBody>
                    <a:bodyPr/>
                    <a:lstStyle/>
                    <a:p>
                      <a:r>
                        <a:rPr lang="en-GB" sz="1200" dirty="0" smtClean="0"/>
                        <a:t>7.5</a:t>
                      </a:r>
                      <a:endParaRPr lang="en-GB" sz="1200" dirty="0"/>
                    </a:p>
                  </a:txBody>
                  <a:tcPr marL="51960" marR="51960" anchor="ctr"/>
                </a:tc>
                <a:tc>
                  <a:txBody>
                    <a:bodyPr/>
                    <a:lstStyle/>
                    <a:p>
                      <a:r>
                        <a:rPr lang="en-GB" sz="1200" dirty="0" smtClean="0"/>
                        <a:t>10</a:t>
                      </a:r>
                      <a:endParaRPr lang="en-GB" sz="1200" dirty="0"/>
                    </a:p>
                  </a:txBody>
                  <a:tcPr marL="51960" marR="51960" anchor="ctr"/>
                </a:tc>
                <a:tc>
                  <a:txBody>
                    <a:bodyPr/>
                    <a:lstStyle/>
                    <a:p>
                      <a:r>
                        <a:rPr lang="en-GB" sz="1200" dirty="0" smtClean="0"/>
                        <a:t>MW</a:t>
                      </a:r>
                      <a:endParaRPr lang="en-GB" sz="1200" dirty="0"/>
                    </a:p>
                  </a:txBody>
                  <a:tcPr marL="51960" marR="51960" anchor="ctr"/>
                </a:tc>
                <a:tc>
                  <a:txBody>
                    <a:bodyPr/>
                    <a:lstStyle/>
                    <a:p>
                      <a:endParaRPr lang="en-GB" sz="1200" dirty="0"/>
                    </a:p>
                  </a:txBody>
                  <a:tcPr marL="51960" marR="51960" anchor="ctr"/>
                </a:tc>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 Average</a:t>
                      </a:r>
                      <a:endParaRPr lang="en-GB" sz="1200" dirty="0"/>
                    </a:p>
                  </a:txBody>
                  <a:tcPr marL="51960" marR="51960" anchor="ctr"/>
                </a:tc>
                <a:tc>
                  <a:txBody>
                    <a:bodyPr/>
                    <a:lstStyle/>
                    <a:p>
                      <a:r>
                        <a:rPr lang="en-GB" sz="1200" dirty="0" smtClean="0"/>
                        <a:t>10</a:t>
                      </a:r>
                      <a:endParaRPr lang="en-GB" sz="1200" dirty="0"/>
                    </a:p>
                  </a:txBody>
                  <a:tcPr marL="51960" marR="51960" anchor="ctr"/>
                </a:tc>
                <a:tc>
                  <a:txBody>
                    <a:bodyPr/>
                    <a:lstStyle/>
                    <a:p>
                      <a:r>
                        <a:rPr lang="en-GB" sz="1200" dirty="0" smtClean="0"/>
                        <a:t>8</a:t>
                      </a:r>
                      <a:endParaRPr lang="en-GB" sz="1200" dirty="0"/>
                    </a:p>
                  </a:txBody>
                  <a:tcPr marL="51960" marR="51960" anchor="ctr"/>
                </a:tc>
                <a:tc>
                  <a:txBody>
                    <a:bodyPr/>
                    <a:lstStyle/>
                    <a:p>
                      <a:r>
                        <a:rPr lang="en-GB" sz="1200" dirty="0" smtClean="0"/>
                        <a:t>10</a:t>
                      </a:r>
                      <a:endParaRPr lang="en-GB" sz="1200" dirty="0"/>
                    </a:p>
                  </a:txBody>
                  <a:tcPr marL="51960" marR="51960" anchor="ctr"/>
                </a:tc>
                <a:tc>
                  <a:txBody>
                    <a:bodyPr/>
                    <a:lstStyle/>
                    <a:p>
                      <a:r>
                        <a:rPr lang="en-GB" sz="1200" dirty="0" smtClean="0"/>
                        <a:t>kW</a:t>
                      </a:r>
                      <a:endParaRPr lang="en-GB" sz="1200" dirty="0"/>
                    </a:p>
                  </a:txBody>
                  <a:tcPr marL="51960" marR="51960" anchor="ctr"/>
                </a:tc>
                <a:tc>
                  <a:txBody>
                    <a:bodyPr/>
                    <a:lstStyle/>
                    <a:p>
                      <a:endParaRPr lang="en-GB" sz="1200" dirty="0"/>
                    </a:p>
                  </a:txBody>
                  <a:tcPr marL="51960" marR="51960" anchor="ctr"/>
                </a:tc>
              </a:tr>
              <a:tr h="324000">
                <a:tc>
                  <a:txBody>
                    <a:bodyPr/>
                    <a:lstStyle/>
                    <a:p>
                      <a:r>
                        <a:rPr lang="fr-FR" sz="1200" kern="1200" baseline="0" dirty="0" smtClean="0">
                          <a:solidFill>
                            <a:schemeClr val="dk1"/>
                          </a:solidFill>
                          <a:latin typeface="+mn-lt"/>
                          <a:ea typeface="+mn-ea"/>
                          <a:cs typeface="+mn-cs"/>
                        </a:rPr>
                        <a:t>RF Pulse Width</a:t>
                      </a:r>
                      <a:endParaRPr lang="en-GB" sz="1200" dirty="0"/>
                    </a:p>
                  </a:txBody>
                  <a:tcPr marL="51960" marR="51960" anchor="ctr"/>
                </a:tc>
                <a:tc>
                  <a:txBody>
                    <a:bodyPr/>
                    <a:lstStyle/>
                    <a:p>
                      <a:r>
                        <a:rPr lang="en-GB" sz="1200" dirty="0" smtClean="0"/>
                        <a:t>8</a:t>
                      </a:r>
                      <a:endParaRPr lang="en-GB" sz="1200" dirty="0"/>
                    </a:p>
                  </a:txBody>
                  <a:tcPr marL="51960" marR="51960" anchor="ctr"/>
                </a:tc>
                <a:tc>
                  <a:txBody>
                    <a:bodyPr/>
                    <a:lstStyle/>
                    <a:p>
                      <a:r>
                        <a:rPr lang="en-GB" sz="1200" dirty="0" smtClean="0"/>
                        <a:t>6</a:t>
                      </a:r>
                      <a:endParaRPr lang="en-GB" sz="1200" dirty="0"/>
                    </a:p>
                  </a:txBody>
                  <a:tcPr marL="51960" marR="51960" anchor="ctr"/>
                </a:tc>
                <a:tc>
                  <a:txBody>
                    <a:bodyPr/>
                    <a:lstStyle/>
                    <a:p>
                      <a:r>
                        <a:rPr lang="en-GB" sz="1200" dirty="0" smtClean="0"/>
                        <a:t>3.5</a:t>
                      </a:r>
                      <a:endParaRPr lang="en-GB" sz="1200" dirty="0"/>
                    </a:p>
                  </a:txBody>
                  <a:tcPr marL="51960" marR="51960" anchor="ctr"/>
                </a:tc>
                <a:tc>
                  <a:txBody>
                    <a:bodyPr/>
                    <a:lstStyle/>
                    <a:p>
                      <a:r>
                        <a:rPr lang="fr-FR" sz="1200" kern="1200" baseline="0" dirty="0" smtClean="0">
                          <a:solidFill>
                            <a:schemeClr val="dk1"/>
                          </a:solidFill>
                          <a:latin typeface="+mn-lt"/>
                          <a:ea typeface="+mn-ea"/>
                          <a:cs typeface="+mn-cs"/>
                        </a:rPr>
                        <a:t>μs </a:t>
                      </a:r>
                      <a:endParaRPr lang="en-GB" sz="1200" dirty="0"/>
                    </a:p>
                  </a:txBody>
                  <a:tcPr marL="51960" marR="51960" anchor="ctr"/>
                </a:tc>
                <a:tc>
                  <a:txBody>
                    <a:bodyPr/>
                    <a:lstStyle/>
                    <a:p>
                      <a:r>
                        <a:rPr lang="en-GB" sz="1200" dirty="0" smtClean="0"/>
                        <a:t>Max</a:t>
                      </a:r>
                      <a:endParaRPr lang="en-GB" sz="1200" dirty="0"/>
                    </a:p>
                  </a:txBody>
                  <a:tcPr marL="51960" marR="51960" anchor="ctr"/>
                </a:tc>
              </a:tr>
              <a:tr h="324000">
                <a:tc>
                  <a:txBody>
                    <a:bodyPr/>
                    <a:lstStyle/>
                    <a:p>
                      <a:r>
                        <a:rPr lang="en-GB" sz="1200" kern="1200" baseline="0" dirty="0" smtClean="0">
                          <a:solidFill>
                            <a:schemeClr val="dk1"/>
                          </a:solidFill>
                          <a:latin typeface="+mn-lt"/>
                          <a:ea typeface="+mn-ea"/>
                          <a:cs typeface="+mn-cs"/>
                        </a:rPr>
                        <a:t>Saturated Gain</a:t>
                      </a:r>
                      <a:endParaRPr lang="en-GB" sz="1200" dirty="0"/>
                    </a:p>
                  </a:txBody>
                  <a:tcPr marL="51960" marR="51960" anchor="ctr"/>
                </a:tc>
                <a:tc>
                  <a:txBody>
                    <a:bodyPr/>
                    <a:lstStyle/>
                    <a:p>
                      <a:r>
                        <a:rPr lang="en-GB" sz="1200" dirty="0" smtClean="0"/>
                        <a:t>45</a:t>
                      </a:r>
                      <a:endParaRPr lang="en-GB" sz="1200" dirty="0"/>
                    </a:p>
                  </a:txBody>
                  <a:tcPr marL="51960" marR="51960" anchor="ctr"/>
                </a:tc>
                <a:tc>
                  <a:txBody>
                    <a:bodyPr/>
                    <a:lstStyle/>
                    <a:p>
                      <a:r>
                        <a:rPr lang="en-GB" sz="1200" dirty="0" smtClean="0"/>
                        <a:t>48</a:t>
                      </a:r>
                      <a:endParaRPr lang="en-GB" sz="1200" dirty="0"/>
                    </a:p>
                  </a:txBody>
                  <a:tcPr marL="51960" marR="51960" anchor="ctr"/>
                </a:tc>
                <a:tc>
                  <a:txBody>
                    <a:bodyPr/>
                    <a:lstStyle/>
                    <a:p>
                      <a:r>
                        <a:rPr lang="en-GB" sz="1200" dirty="0" smtClean="0"/>
                        <a:t>50</a:t>
                      </a:r>
                      <a:endParaRPr lang="en-GB" sz="1200" dirty="0"/>
                    </a:p>
                  </a:txBody>
                  <a:tcPr marL="51960" marR="51960" anchor="ctr"/>
                </a:tc>
                <a:tc>
                  <a:txBody>
                    <a:bodyPr/>
                    <a:lstStyle/>
                    <a:p>
                      <a:r>
                        <a:rPr lang="en-GB" sz="1200" dirty="0" smtClean="0"/>
                        <a:t>dB</a:t>
                      </a:r>
                      <a:endParaRPr lang="en-GB" sz="1200" dirty="0"/>
                    </a:p>
                  </a:txBody>
                  <a:tcPr marL="51960" marR="51960" anchor="ctr"/>
                </a:tc>
                <a:tc>
                  <a:txBody>
                    <a:bodyPr/>
                    <a:lstStyle/>
                    <a:p>
                      <a:r>
                        <a:rPr lang="en-GB" sz="1200" dirty="0" smtClean="0"/>
                        <a:t>Min</a:t>
                      </a:r>
                      <a:endParaRPr lang="en-GB" sz="1200" dirty="0"/>
                    </a:p>
                  </a:txBody>
                  <a:tcPr marL="51960" marR="51960" anchor="ctr"/>
                </a:tc>
              </a:tr>
              <a:tr h="324000">
                <a:tc>
                  <a:txBody>
                    <a:bodyPr/>
                    <a:lstStyle/>
                    <a:p>
                      <a:r>
                        <a:rPr lang="en-GB" sz="1200" kern="1200" baseline="0" dirty="0" smtClean="0">
                          <a:solidFill>
                            <a:schemeClr val="dk1"/>
                          </a:solidFill>
                          <a:latin typeface="+mn-lt"/>
                          <a:ea typeface="+mn-ea"/>
                          <a:cs typeface="+mn-cs"/>
                        </a:rPr>
                        <a:t>Efficiency</a:t>
                      </a:r>
                      <a:endParaRPr lang="en-GB" sz="1200" dirty="0"/>
                    </a:p>
                  </a:txBody>
                  <a:tcPr marL="51960" marR="51960" anchor="ctr"/>
                </a:tc>
                <a:tc>
                  <a:txBody>
                    <a:bodyPr/>
                    <a:lstStyle/>
                    <a:p>
                      <a:r>
                        <a:rPr lang="en-GB" sz="1200" dirty="0" smtClean="0"/>
                        <a:t>48</a:t>
                      </a:r>
                      <a:endParaRPr lang="en-GB" sz="1200" dirty="0"/>
                    </a:p>
                  </a:txBody>
                  <a:tcPr marL="51960" marR="51960" anchor="ctr"/>
                </a:tc>
                <a:tc>
                  <a:txBody>
                    <a:bodyPr/>
                    <a:lstStyle/>
                    <a:p>
                      <a:r>
                        <a:rPr lang="en-GB" sz="1200" dirty="0" smtClean="0"/>
                        <a:t>48</a:t>
                      </a:r>
                      <a:endParaRPr lang="en-GB" sz="1200" dirty="0"/>
                    </a:p>
                  </a:txBody>
                  <a:tcPr marL="51960" marR="51960" anchor="ctr"/>
                </a:tc>
                <a:tc>
                  <a:txBody>
                    <a:bodyPr/>
                    <a:lstStyle/>
                    <a:p>
                      <a:r>
                        <a:rPr lang="en-GB" sz="1200" dirty="0" smtClean="0"/>
                        <a:t>48</a:t>
                      </a:r>
                      <a:endParaRPr lang="en-GB" sz="1200" dirty="0"/>
                    </a:p>
                  </a:txBody>
                  <a:tcPr marL="51960" marR="51960" anchor="ctr"/>
                </a:tc>
                <a:tc>
                  <a:txBody>
                    <a:bodyPr/>
                    <a:lstStyle/>
                    <a:p>
                      <a:r>
                        <a:rPr lang="en-GB" sz="1200" dirty="0" smtClean="0"/>
                        <a:t>%</a:t>
                      </a:r>
                      <a:endParaRPr lang="en-GB" sz="1200" dirty="0"/>
                    </a:p>
                  </a:txBody>
                  <a:tcPr marL="51960" marR="51960" anchor="ctr"/>
                </a:tc>
                <a:tc>
                  <a:txBody>
                    <a:bodyPr/>
                    <a:lstStyle/>
                    <a:p>
                      <a:r>
                        <a:rPr lang="en-GB" sz="1200" dirty="0" err="1" smtClean="0"/>
                        <a:t>Typ</a:t>
                      </a:r>
                      <a:endParaRPr lang="en-GB" sz="1200" dirty="0"/>
                    </a:p>
                  </a:txBody>
                  <a:tcPr marL="51960" marR="51960" anchor="ctr"/>
                </a:tc>
              </a:tr>
              <a:tr h="324000">
                <a:tc gridSpan="6">
                  <a:txBody>
                    <a:bodyPr/>
                    <a:lstStyle/>
                    <a:p>
                      <a:r>
                        <a:rPr lang="en-GB" sz="1200" b="1" kern="1200" baseline="0" dirty="0" smtClean="0">
                          <a:solidFill>
                            <a:schemeClr val="dk1"/>
                          </a:solidFill>
                          <a:latin typeface="+mn-lt"/>
                          <a:ea typeface="+mn-ea"/>
                          <a:cs typeface="+mn-cs"/>
                        </a:rPr>
                        <a:t>Electrical characteristics</a:t>
                      </a:r>
                      <a:endParaRPr lang="en-GB" sz="1200" dirty="0"/>
                    </a:p>
                  </a:txBody>
                  <a:tcPr marL="51960" marR="51960" anchor="ct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324000">
                <a:tc>
                  <a:txBody>
                    <a:bodyPr/>
                    <a:lstStyle/>
                    <a:p>
                      <a:r>
                        <a:rPr lang="en-GB" sz="1200" kern="1200" baseline="0" dirty="0" smtClean="0">
                          <a:solidFill>
                            <a:schemeClr val="dk1"/>
                          </a:solidFill>
                          <a:latin typeface="+mn-lt"/>
                          <a:ea typeface="+mn-ea"/>
                          <a:cs typeface="+mn-cs"/>
                        </a:rPr>
                        <a:t>Cathode Voltage</a:t>
                      </a:r>
                      <a:endParaRPr lang="en-GB" sz="1200" dirty="0"/>
                    </a:p>
                  </a:txBody>
                  <a:tcPr marL="51960" marR="51960" anchor="ctr"/>
                </a:tc>
                <a:tc>
                  <a:txBody>
                    <a:bodyPr/>
                    <a:lstStyle/>
                    <a:p>
                      <a:r>
                        <a:rPr lang="en-GB" sz="1200" dirty="0" smtClean="0"/>
                        <a:t>132</a:t>
                      </a:r>
                      <a:endParaRPr lang="en-GB" sz="1200" dirty="0"/>
                    </a:p>
                  </a:txBody>
                  <a:tcPr marL="51960" marR="51960" anchor="ctr"/>
                </a:tc>
                <a:tc>
                  <a:txBody>
                    <a:bodyPr/>
                    <a:lstStyle/>
                    <a:p>
                      <a:r>
                        <a:rPr lang="en-GB" sz="1200" dirty="0" smtClean="0"/>
                        <a:t>150</a:t>
                      </a:r>
                      <a:endParaRPr lang="en-GB" sz="1200" dirty="0"/>
                    </a:p>
                  </a:txBody>
                  <a:tcPr marL="51960" marR="51960" anchor="ctr"/>
                </a:tc>
                <a:tc>
                  <a:txBody>
                    <a:bodyPr/>
                    <a:lstStyle/>
                    <a:p>
                      <a:r>
                        <a:rPr lang="en-GB" sz="1200" dirty="0" smtClean="0"/>
                        <a:t>168</a:t>
                      </a:r>
                      <a:endParaRPr lang="en-GB" sz="1200" dirty="0"/>
                    </a:p>
                  </a:txBody>
                  <a:tcPr marL="51960" marR="51960" anchor="ctr"/>
                </a:tc>
                <a:tc>
                  <a:txBody>
                    <a:bodyPr/>
                    <a:lstStyle/>
                    <a:p>
                      <a:r>
                        <a:rPr lang="en-GB" sz="1200" dirty="0" smtClean="0"/>
                        <a:t>kV</a:t>
                      </a:r>
                      <a:endParaRPr lang="en-GB" sz="1200" dirty="0"/>
                    </a:p>
                  </a:txBody>
                  <a:tcPr marL="51960" marR="51960" anchor="ctr"/>
                </a:tc>
                <a:tc>
                  <a:txBody>
                    <a:bodyPr/>
                    <a:lstStyle/>
                    <a:p>
                      <a:r>
                        <a:rPr lang="en-GB" sz="1200" dirty="0" err="1" smtClean="0"/>
                        <a:t>Typ</a:t>
                      </a:r>
                      <a:endParaRPr lang="en-GB" sz="1200" dirty="0"/>
                    </a:p>
                  </a:txBody>
                  <a:tcPr marL="51960" marR="51960" anchor="ctr"/>
                </a:tc>
              </a:tr>
              <a:tr h="324000">
                <a:tc>
                  <a:txBody>
                    <a:bodyPr/>
                    <a:lstStyle/>
                    <a:p>
                      <a:r>
                        <a:rPr lang="en-GB" sz="1200" dirty="0" smtClean="0"/>
                        <a:t>Beam Current</a:t>
                      </a:r>
                      <a:endParaRPr lang="en-GB" sz="1200" dirty="0"/>
                    </a:p>
                  </a:txBody>
                  <a:tcPr marL="51960" marR="51960" anchor="ctr"/>
                </a:tc>
                <a:tc>
                  <a:txBody>
                    <a:bodyPr/>
                    <a:lstStyle/>
                    <a:p>
                      <a:r>
                        <a:rPr lang="en-GB" sz="1200" dirty="0" smtClean="0"/>
                        <a:t>86</a:t>
                      </a:r>
                      <a:endParaRPr lang="en-GB" sz="1200" dirty="0"/>
                    </a:p>
                  </a:txBody>
                  <a:tcPr marL="51960" marR="51960" anchor="ctr"/>
                </a:tc>
                <a:tc>
                  <a:txBody>
                    <a:bodyPr/>
                    <a:lstStyle/>
                    <a:p>
                      <a:r>
                        <a:rPr lang="en-GB" sz="1200" dirty="0" smtClean="0"/>
                        <a:t>105</a:t>
                      </a:r>
                      <a:endParaRPr lang="en-GB" sz="1200" dirty="0"/>
                    </a:p>
                  </a:txBody>
                  <a:tcPr marL="51960" marR="51960" anchor="ctr"/>
                </a:tc>
                <a:tc>
                  <a:txBody>
                    <a:bodyPr/>
                    <a:lstStyle/>
                    <a:p>
                      <a:r>
                        <a:rPr lang="en-GB" sz="1200" dirty="0" smtClean="0"/>
                        <a:t>124</a:t>
                      </a:r>
                      <a:endParaRPr lang="en-GB" sz="1200" dirty="0"/>
                    </a:p>
                  </a:txBody>
                  <a:tcPr marL="51960" marR="51960" anchor="ctr"/>
                </a:tc>
                <a:tc>
                  <a:txBody>
                    <a:bodyPr/>
                    <a:lstStyle/>
                    <a:p>
                      <a:r>
                        <a:rPr lang="en-GB" sz="1200" dirty="0" smtClean="0"/>
                        <a:t>A</a:t>
                      </a:r>
                      <a:endParaRPr lang="en-GB" sz="1200" dirty="0"/>
                    </a:p>
                  </a:txBody>
                  <a:tcPr marL="51960" marR="51960" anchor="ctr"/>
                </a:tc>
                <a:tc>
                  <a:txBody>
                    <a:bodyPr/>
                    <a:lstStyle/>
                    <a:p>
                      <a:r>
                        <a:rPr lang="en-GB" sz="1200" dirty="0" err="1" smtClean="0"/>
                        <a:t>Typ</a:t>
                      </a:r>
                      <a:endParaRPr lang="en-GB" sz="1200" dirty="0"/>
                    </a:p>
                  </a:txBody>
                  <a:tcPr marL="51960" marR="51960" anchor="ctr"/>
                </a:tc>
              </a:tr>
              <a:tr h="324000">
                <a:tc>
                  <a:txBody>
                    <a:bodyPr/>
                    <a:lstStyle/>
                    <a:p>
                      <a:r>
                        <a:rPr lang="en-GB" sz="1200" kern="1200" baseline="0" dirty="0" smtClean="0">
                          <a:solidFill>
                            <a:schemeClr val="dk1"/>
                          </a:solidFill>
                          <a:latin typeface="+mn-lt"/>
                          <a:ea typeface="+mn-ea"/>
                          <a:cs typeface="+mn-cs"/>
                        </a:rPr>
                        <a:t>Heater Voltage</a:t>
                      </a:r>
                      <a:endParaRPr lang="en-GB" sz="1200" dirty="0"/>
                    </a:p>
                  </a:txBody>
                  <a:tcPr marL="51960" marR="51960" anchor="ctr"/>
                </a:tc>
                <a:tc>
                  <a:txBody>
                    <a:bodyPr/>
                    <a:lstStyle/>
                    <a:p>
                      <a:r>
                        <a:rPr lang="en-GB" sz="1200" dirty="0" smtClean="0"/>
                        <a:t>15</a:t>
                      </a:r>
                      <a:endParaRPr lang="en-GB" sz="1200" dirty="0"/>
                    </a:p>
                  </a:txBody>
                  <a:tcPr marL="51960" marR="51960" anchor="ctr"/>
                </a:tc>
                <a:tc>
                  <a:txBody>
                    <a:bodyPr/>
                    <a:lstStyle/>
                    <a:p>
                      <a:r>
                        <a:rPr lang="en-GB" sz="1200" dirty="0" smtClean="0"/>
                        <a:t>15</a:t>
                      </a:r>
                      <a:endParaRPr lang="en-GB" sz="1200" dirty="0"/>
                    </a:p>
                  </a:txBody>
                  <a:tcPr marL="51960" marR="51960" anchor="ctr"/>
                </a:tc>
                <a:tc>
                  <a:txBody>
                    <a:bodyPr/>
                    <a:lstStyle/>
                    <a:p>
                      <a:r>
                        <a:rPr lang="en-GB" sz="1200" dirty="0" smtClean="0"/>
                        <a:t>15</a:t>
                      </a:r>
                      <a:endParaRPr lang="en-GB" sz="1200" dirty="0"/>
                    </a:p>
                  </a:txBody>
                  <a:tcPr marL="51960" marR="51960" anchor="ctr"/>
                </a:tc>
                <a:tc>
                  <a:txBody>
                    <a:bodyPr/>
                    <a:lstStyle/>
                    <a:p>
                      <a:r>
                        <a:rPr lang="en-GB" sz="1200" dirty="0" smtClean="0"/>
                        <a:t>V</a:t>
                      </a:r>
                      <a:endParaRPr lang="en-GB" sz="1200" dirty="0"/>
                    </a:p>
                  </a:txBody>
                  <a:tcPr marL="51960" marR="51960" anchor="ctr"/>
                </a:tc>
                <a:tc>
                  <a:txBody>
                    <a:bodyPr/>
                    <a:lstStyle/>
                    <a:p>
                      <a:r>
                        <a:rPr lang="en-GB" sz="1200" dirty="0" smtClean="0"/>
                        <a:t>Max</a:t>
                      </a:r>
                      <a:endParaRPr lang="en-GB" sz="1200" dirty="0"/>
                    </a:p>
                  </a:txBody>
                  <a:tcPr marL="51960" marR="51960" anchor="ctr"/>
                </a:tc>
              </a:tr>
              <a:tr h="324000">
                <a:tc>
                  <a:txBody>
                    <a:bodyPr/>
                    <a:lstStyle/>
                    <a:p>
                      <a:r>
                        <a:rPr lang="en-GB" sz="1200" dirty="0" smtClean="0"/>
                        <a:t>Heater Current</a:t>
                      </a:r>
                      <a:endParaRPr lang="en-GB" sz="1200" dirty="0"/>
                    </a:p>
                  </a:txBody>
                  <a:tcPr marL="51960" marR="51960" anchor="ctr"/>
                </a:tc>
                <a:tc>
                  <a:txBody>
                    <a:bodyPr/>
                    <a:lstStyle/>
                    <a:p>
                      <a:r>
                        <a:rPr lang="en-GB" sz="1200" dirty="0" smtClean="0"/>
                        <a:t>15</a:t>
                      </a:r>
                      <a:endParaRPr lang="en-GB" sz="1200" dirty="0"/>
                    </a:p>
                  </a:txBody>
                  <a:tcPr marL="51960" marR="51960" anchor="ctr"/>
                </a:tc>
                <a:tc>
                  <a:txBody>
                    <a:bodyPr/>
                    <a:lstStyle/>
                    <a:p>
                      <a:r>
                        <a:rPr lang="en-GB" sz="1200" dirty="0" smtClean="0"/>
                        <a:t>15</a:t>
                      </a:r>
                      <a:endParaRPr lang="en-GB" sz="1200" dirty="0"/>
                    </a:p>
                  </a:txBody>
                  <a:tcPr marL="51960" marR="51960" anchor="ctr"/>
                </a:tc>
                <a:tc>
                  <a:txBody>
                    <a:bodyPr/>
                    <a:lstStyle/>
                    <a:p>
                      <a:r>
                        <a:rPr lang="en-GB" sz="1200" dirty="0" smtClean="0"/>
                        <a:t>15</a:t>
                      </a:r>
                      <a:endParaRPr lang="en-GB" sz="1200" dirty="0"/>
                    </a:p>
                  </a:txBody>
                  <a:tcPr marL="51960" marR="51960" anchor="ctr"/>
                </a:tc>
                <a:tc>
                  <a:txBody>
                    <a:bodyPr/>
                    <a:lstStyle/>
                    <a:p>
                      <a:r>
                        <a:rPr lang="en-GB" sz="1200" dirty="0" smtClean="0"/>
                        <a:t>A</a:t>
                      </a:r>
                      <a:endParaRPr lang="en-GB" sz="1200" dirty="0"/>
                    </a:p>
                  </a:txBody>
                  <a:tcPr marL="51960" marR="51960" anchor="ctr"/>
                </a:tc>
                <a:tc>
                  <a:txBody>
                    <a:bodyPr/>
                    <a:lstStyle/>
                    <a:p>
                      <a:r>
                        <a:rPr lang="en-GB" sz="1200" dirty="0" smtClean="0"/>
                        <a:t>Max</a:t>
                      </a:r>
                      <a:endParaRPr lang="en-GB" sz="1200" dirty="0"/>
                    </a:p>
                  </a:txBody>
                  <a:tcPr marL="51960" marR="51960" anchor="ctr"/>
                </a:tc>
              </a:tr>
            </a:tbl>
          </a:graphicData>
        </a:graphic>
      </p:graphicFrame>
      <p:pic>
        <p:nvPicPr>
          <p:cNvPr id="42086" name="Picture 2"/>
          <p:cNvPicPr>
            <a:picLocks noGrp="1" noChangeAspect="1" noChangeArrowheads="1"/>
          </p:cNvPicPr>
          <p:nvPr>
            <p:ph sz="half" idx="2"/>
          </p:nvPr>
        </p:nvPicPr>
        <p:blipFill>
          <a:blip r:embed="rId3" cstate="print"/>
          <a:stretch>
            <a:fillRect/>
          </a:stretch>
        </p:blipFill>
        <p:spPr>
          <a:xfrm>
            <a:off x="5512500" y="1523281"/>
            <a:ext cx="2310000" cy="3740000"/>
          </a:xfrm>
        </p:spPr>
      </p:pic>
      <p:sp>
        <p:nvSpPr>
          <p:cNvPr id="8" name="Date Placeholder 7"/>
          <p:cNvSpPr>
            <a:spLocks noGrp="1"/>
          </p:cNvSpPr>
          <p:nvPr>
            <p:ph type="dt" sz="half" idx="10"/>
          </p:nvPr>
        </p:nvSpPr>
        <p:spPr/>
        <p:txBody>
          <a:bodyPr/>
          <a:lstStyle/>
          <a:p>
            <a:r>
              <a:rPr lang="en-US" smtClean="0"/>
              <a:t>5-9 March 2012</a:t>
            </a:r>
            <a:endParaRPr lang="en-GB" dirty="0"/>
          </a:p>
        </p:txBody>
      </p:sp>
      <p:sp>
        <p:nvSpPr>
          <p:cNvPr id="11" name="Footer Placeholder 10"/>
          <p:cNvSpPr>
            <a:spLocks noGrp="1"/>
          </p:cNvSpPr>
          <p:nvPr>
            <p:ph type="ftr" sz="quarter" idx="3"/>
          </p:nvPr>
        </p:nvSpPr>
        <p:spPr/>
        <p:txBody>
          <a:bodyPr/>
          <a:lstStyle/>
          <a:p>
            <a:r>
              <a:rPr lang="en-GB" smtClean="0"/>
              <a:t>B.L. Militsyn, FLS 2012, Newport News, USA</a:t>
            </a:r>
            <a:endParaRPr lang="en-GB" dirty="0"/>
          </a:p>
        </p:txBody>
      </p:sp>
      <p:sp>
        <p:nvSpPr>
          <p:cNvPr id="13" name="Slide Number Placeholder 12"/>
          <p:cNvSpPr>
            <a:spLocks noGrp="1"/>
          </p:cNvSpPr>
          <p:nvPr>
            <p:ph type="sldNum" sz="quarter" idx="4"/>
          </p:nvPr>
        </p:nvSpPr>
        <p:spPr/>
        <p:txBody>
          <a:bodyPr/>
          <a:lstStyle/>
          <a:p>
            <a:fld id="{D98124DF-0372-4553-BCBA-47C2D737882B}" type="slidenum">
              <a:rPr lang="en-GB" smtClean="0"/>
              <a:pPr/>
              <a:t>19</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err="1" smtClean="0"/>
              <a:t>Daresbury</a:t>
            </a:r>
            <a:r>
              <a:rPr lang="en-GB" sz="2400" b="1" i="1" dirty="0" smtClean="0"/>
              <a:t> </a:t>
            </a:r>
            <a:r>
              <a:rPr lang="en-GB" sz="2400" b="1" i="1" dirty="0" smtClean="0"/>
              <a:t>Science </a:t>
            </a:r>
            <a:r>
              <a:rPr lang="en-GB" sz="2400" b="1" i="1" dirty="0" smtClean="0"/>
              <a:t>and Innovation Campus, Daresbury, Cheshire, UK</a:t>
            </a:r>
            <a:endParaRPr lang="en-GB" sz="2400" b="1" i="1" dirty="0"/>
          </a:p>
        </p:txBody>
      </p:sp>
      <p:pic>
        <p:nvPicPr>
          <p:cNvPr id="4" name="Content Placeholder 3" descr="Picture1.jpg"/>
          <p:cNvPicPr>
            <a:picLocks noGrp="1" noChangeAspect="1"/>
          </p:cNvPicPr>
          <p:nvPr>
            <p:ph idx="1"/>
          </p:nvPr>
        </p:nvPicPr>
        <p:blipFill>
          <a:blip r:embed="rId3" cstate="print"/>
          <a:stretch>
            <a:fillRect/>
          </a:stretch>
        </p:blipFill>
        <p:spPr>
          <a:xfrm>
            <a:off x="471314" y="951095"/>
            <a:ext cx="6432551" cy="4824413"/>
          </a:xfrm>
        </p:spPr>
      </p:pic>
      <p:pic>
        <p:nvPicPr>
          <p:cNvPr id="7" name="Picture 6" descr="how-to-draw-the-cheshire-cat-from-alice-in-wonderland-step-7.jpg"/>
          <p:cNvPicPr>
            <a:picLocks noChangeAspect="1"/>
          </p:cNvPicPr>
          <p:nvPr/>
        </p:nvPicPr>
        <p:blipFill>
          <a:blip r:embed="rId4" cstate="print"/>
          <a:stretch>
            <a:fillRect/>
          </a:stretch>
        </p:blipFill>
        <p:spPr>
          <a:xfrm>
            <a:off x="4415980" y="1141954"/>
            <a:ext cx="2353112" cy="1407589"/>
          </a:xfrm>
          <a:prstGeom prst="rect">
            <a:avLst/>
          </a:prstGeom>
          <a:ln>
            <a:noFill/>
          </a:ln>
          <a:effectLst>
            <a:softEdge rad="112500"/>
          </a:effectLst>
        </p:spPr>
      </p:pic>
      <p:sp>
        <p:nvSpPr>
          <p:cNvPr id="8" name="Date Placeholder 7"/>
          <p:cNvSpPr>
            <a:spLocks noGrp="1"/>
          </p:cNvSpPr>
          <p:nvPr>
            <p:ph type="dt" sz="half" idx="2"/>
          </p:nvPr>
        </p:nvSpPr>
        <p:spPr/>
        <p:txBody>
          <a:bodyPr/>
          <a:lstStyle/>
          <a:p>
            <a:r>
              <a:rPr lang="en-US" smtClean="0"/>
              <a:t>5-9 March 2012</a:t>
            </a:r>
            <a:endParaRPr lang="en-GB" dirty="0"/>
          </a:p>
        </p:txBody>
      </p:sp>
      <p:sp>
        <p:nvSpPr>
          <p:cNvPr id="10" name="Footer Placeholder 9"/>
          <p:cNvSpPr>
            <a:spLocks noGrp="1"/>
          </p:cNvSpPr>
          <p:nvPr>
            <p:ph type="ftr" sz="quarter" idx="3"/>
          </p:nvPr>
        </p:nvSpPr>
        <p:spPr/>
        <p:txBody>
          <a:bodyPr/>
          <a:lstStyle/>
          <a:p>
            <a:r>
              <a:rPr lang="en-GB" smtClean="0"/>
              <a:t>B.L. Militsyn, FLS 2012, Newport News, USA</a:t>
            </a:r>
            <a:endParaRPr lang="en-GB" dirty="0"/>
          </a:p>
        </p:txBody>
      </p:sp>
      <p:sp>
        <p:nvSpPr>
          <p:cNvPr id="12" name="Slide Number Placeholder 11"/>
          <p:cNvSpPr>
            <a:spLocks noGrp="1"/>
          </p:cNvSpPr>
          <p:nvPr>
            <p:ph type="sldNum" sz="quarter" idx="4"/>
          </p:nvPr>
        </p:nvSpPr>
        <p:spPr/>
        <p:txBody>
          <a:bodyPr/>
          <a:lstStyle/>
          <a:p>
            <a:fld id="{D98124DF-0372-4553-BCBA-47C2D737882B}" type="slidenum">
              <a:rPr lang="en-GB" smtClean="0"/>
              <a:pPr/>
              <a:t>2</a:t>
            </a:fld>
            <a:r>
              <a:rPr lang="en-GB" smtClean="0"/>
              <a:t>/29</a:t>
            </a:r>
            <a:endParaRPr lang="en-GB"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nb83\Desktop\256-10167_1.jpg"/>
          <p:cNvPicPr>
            <a:picLocks noChangeAspect="1" noChangeArrowheads="1"/>
          </p:cNvPicPr>
          <p:nvPr/>
        </p:nvPicPr>
        <p:blipFill>
          <a:blip r:embed="rId3" cstate="print"/>
          <a:srcRect/>
          <a:stretch>
            <a:fillRect/>
          </a:stretch>
        </p:blipFill>
        <p:spPr bwMode="auto">
          <a:xfrm>
            <a:off x="877999" y="837888"/>
            <a:ext cx="7352062" cy="5198936"/>
          </a:xfrm>
          <a:prstGeom prst="rect">
            <a:avLst/>
          </a:prstGeom>
          <a:noFill/>
          <a:ln w="9525">
            <a:noFill/>
            <a:miter lim="800000"/>
            <a:headEnd/>
            <a:tailEnd/>
          </a:ln>
        </p:spPr>
      </p:pic>
      <p:cxnSp>
        <p:nvCxnSpPr>
          <p:cNvPr id="17" name="Straight Arrow Connector 16"/>
          <p:cNvCxnSpPr/>
          <p:nvPr/>
        </p:nvCxnSpPr>
        <p:spPr>
          <a:xfrm>
            <a:off x="4572000" y="4971298"/>
            <a:ext cx="896938" cy="515937"/>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3484563" y="1001713"/>
            <a:ext cx="666332" cy="514266"/>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6156" name="TextBox 4"/>
          <p:cNvSpPr txBox="1">
            <a:spLocks noChangeArrowheads="1"/>
          </p:cNvSpPr>
          <p:nvPr/>
        </p:nvSpPr>
        <p:spPr bwMode="auto">
          <a:xfrm>
            <a:off x="6372225" y="981075"/>
            <a:ext cx="1057275" cy="276225"/>
          </a:xfrm>
          <a:prstGeom prst="rect">
            <a:avLst/>
          </a:prstGeom>
          <a:noFill/>
          <a:ln w="9525">
            <a:noFill/>
            <a:miter lim="800000"/>
            <a:headEnd/>
            <a:tailEnd/>
          </a:ln>
        </p:spPr>
        <p:txBody>
          <a:bodyPr wrap="none">
            <a:spAutoFit/>
          </a:bodyPr>
          <a:lstStyle/>
          <a:p>
            <a:r>
              <a:rPr lang="en-GB" sz="1200">
                <a:solidFill>
                  <a:srgbClr val="0070C0"/>
                </a:solidFill>
              </a:rPr>
              <a:t>Tuning studs</a:t>
            </a:r>
          </a:p>
        </p:txBody>
      </p:sp>
      <p:cxnSp>
        <p:nvCxnSpPr>
          <p:cNvPr id="39" name="Straight Arrow Connector 38"/>
          <p:cNvCxnSpPr>
            <a:endCxn id="6156" idx="2"/>
          </p:cNvCxnSpPr>
          <p:nvPr/>
        </p:nvCxnSpPr>
        <p:spPr>
          <a:xfrm rot="5400000" flipH="1" flipV="1">
            <a:off x="6046246" y="1419352"/>
            <a:ext cx="1016668" cy="692565"/>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6158" name="TextBox 4"/>
          <p:cNvSpPr txBox="1">
            <a:spLocks noChangeArrowheads="1"/>
          </p:cNvSpPr>
          <p:nvPr/>
        </p:nvSpPr>
        <p:spPr bwMode="auto">
          <a:xfrm>
            <a:off x="2684463" y="744538"/>
            <a:ext cx="1069975" cy="277812"/>
          </a:xfrm>
          <a:prstGeom prst="rect">
            <a:avLst/>
          </a:prstGeom>
          <a:noFill/>
          <a:ln w="9525">
            <a:noFill/>
            <a:miter lim="800000"/>
            <a:headEnd/>
            <a:tailEnd/>
          </a:ln>
        </p:spPr>
        <p:txBody>
          <a:bodyPr wrap="none">
            <a:spAutoFit/>
          </a:bodyPr>
          <a:lstStyle/>
          <a:p>
            <a:r>
              <a:rPr lang="en-GB" sz="1200" dirty="0">
                <a:solidFill>
                  <a:srgbClr val="0070C0"/>
                </a:solidFill>
              </a:rPr>
              <a:t>Input coupler</a:t>
            </a:r>
          </a:p>
        </p:txBody>
      </p:sp>
      <p:sp>
        <p:nvSpPr>
          <p:cNvPr id="6163" name="TextBox 4"/>
          <p:cNvSpPr txBox="1">
            <a:spLocks noChangeArrowheads="1"/>
          </p:cNvSpPr>
          <p:nvPr/>
        </p:nvSpPr>
        <p:spPr bwMode="auto">
          <a:xfrm>
            <a:off x="5573461" y="5423986"/>
            <a:ext cx="2136775" cy="276225"/>
          </a:xfrm>
          <a:prstGeom prst="rect">
            <a:avLst/>
          </a:prstGeom>
          <a:noFill/>
          <a:ln w="9525">
            <a:noFill/>
            <a:miter lim="800000"/>
            <a:headEnd/>
            <a:tailEnd/>
          </a:ln>
        </p:spPr>
        <p:txBody>
          <a:bodyPr>
            <a:spAutoFit/>
          </a:bodyPr>
          <a:lstStyle/>
          <a:p>
            <a:r>
              <a:rPr lang="en-GB" sz="1200" dirty="0">
                <a:solidFill>
                  <a:srgbClr val="0070C0"/>
                </a:solidFill>
              </a:rPr>
              <a:t>Dummy Load/Vacuum port</a:t>
            </a:r>
          </a:p>
        </p:txBody>
      </p:sp>
      <p:sp>
        <p:nvSpPr>
          <p:cNvPr id="6167" name="TextBox 4"/>
          <p:cNvSpPr txBox="1">
            <a:spLocks noChangeArrowheads="1"/>
          </p:cNvSpPr>
          <p:nvPr/>
        </p:nvSpPr>
        <p:spPr bwMode="auto">
          <a:xfrm>
            <a:off x="207963" y="1304925"/>
            <a:ext cx="1428750" cy="461963"/>
          </a:xfrm>
          <a:prstGeom prst="rect">
            <a:avLst/>
          </a:prstGeom>
          <a:noFill/>
          <a:ln w="9525">
            <a:noFill/>
            <a:miter lim="800000"/>
            <a:headEnd/>
            <a:tailEnd/>
          </a:ln>
        </p:spPr>
        <p:txBody>
          <a:bodyPr>
            <a:spAutoFit/>
          </a:bodyPr>
          <a:lstStyle/>
          <a:p>
            <a:r>
              <a:rPr lang="en-GB" sz="1200">
                <a:solidFill>
                  <a:srgbClr val="0070C0"/>
                </a:solidFill>
              </a:rPr>
              <a:t>CF70 entrance flange</a:t>
            </a:r>
          </a:p>
        </p:txBody>
      </p:sp>
      <p:cxnSp>
        <p:nvCxnSpPr>
          <p:cNvPr id="60" name="Straight Arrow Connector 59"/>
          <p:cNvCxnSpPr>
            <a:stCxn id="6146" idx="1"/>
          </p:cNvCxnSpPr>
          <p:nvPr/>
        </p:nvCxnSpPr>
        <p:spPr>
          <a:xfrm rot="10800000">
            <a:off x="698501" y="1776414"/>
            <a:ext cx="179499" cy="1660943"/>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6169" name="TextBox 4"/>
          <p:cNvSpPr txBox="1">
            <a:spLocks noChangeArrowheads="1"/>
          </p:cNvSpPr>
          <p:nvPr/>
        </p:nvSpPr>
        <p:spPr bwMode="auto">
          <a:xfrm>
            <a:off x="7532688" y="1304925"/>
            <a:ext cx="1427162" cy="277813"/>
          </a:xfrm>
          <a:prstGeom prst="rect">
            <a:avLst/>
          </a:prstGeom>
          <a:noFill/>
          <a:ln w="9525">
            <a:noFill/>
            <a:miter lim="800000"/>
            <a:headEnd/>
            <a:tailEnd/>
          </a:ln>
        </p:spPr>
        <p:txBody>
          <a:bodyPr>
            <a:spAutoFit/>
          </a:bodyPr>
          <a:lstStyle/>
          <a:p>
            <a:r>
              <a:rPr lang="en-GB" sz="1200">
                <a:solidFill>
                  <a:srgbClr val="0070C0"/>
                </a:solidFill>
              </a:rPr>
              <a:t>CF70 exit flange</a:t>
            </a:r>
          </a:p>
        </p:txBody>
      </p:sp>
      <p:cxnSp>
        <p:nvCxnSpPr>
          <p:cNvPr id="63" name="Straight Arrow Connector 62"/>
          <p:cNvCxnSpPr/>
          <p:nvPr/>
        </p:nvCxnSpPr>
        <p:spPr>
          <a:xfrm rot="5400000" flipH="1" flipV="1">
            <a:off x="7264193" y="2360404"/>
            <a:ext cx="1841499" cy="295694"/>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p:nvPr>
        </p:nvSpPr>
        <p:spPr/>
        <p:txBody>
          <a:bodyPr/>
          <a:lstStyle/>
          <a:p>
            <a:r>
              <a:rPr lang="en-GB" sz="2400" b="1" i="1" dirty="0" smtClean="0">
                <a:solidFill>
                  <a:schemeClr val="tx1"/>
                </a:solidFill>
              </a:rPr>
              <a:t>9 cell Transverse Deflecting Cavity</a:t>
            </a:r>
            <a:endParaRPr lang="en-GB" dirty="0"/>
          </a:p>
        </p:txBody>
      </p:sp>
      <p:sp>
        <p:nvSpPr>
          <p:cNvPr id="19" name="Date Placeholder 18"/>
          <p:cNvSpPr>
            <a:spLocks noGrp="1"/>
          </p:cNvSpPr>
          <p:nvPr>
            <p:ph type="dt" sz="half" idx="2"/>
          </p:nvPr>
        </p:nvSpPr>
        <p:spPr/>
        <p:txBody>
          <a:bodyPr/>
          <a:lstStyle/>
          <a:p>
            <a:r>
              <a:rPr lang="en-US" smtClean="0"/>
              <a:t>5-9 March 2012</a:t>
            </a:r>
            <a:endParaRPr lang="en-GB" dirty="0"/>
          </a:p>
        </p:txBody>
      </p:sp>
      <p:sp>
        <p:nvSpPr>
          <p:cNvPr id="21" name="Footer Placeholder 20"/>
          <p:cNvSpPr>
            <a:spLocks noGrp="1"/>
          </p:cNvSpPr>
          <p:nvPr>
            <p:ph type="ftr" sz="quarter" idx="3"/>
          </p:nvPr>
        </p:nvSpPr>
        <p:spPr/>
        <p:txBody>
          <a:bodyPr/>
          <a:lstStyle/>
          <a:p>
            <a:r>
              <a:rPr lang="en-GB" smtClean="0"/>
              <a:t>B.L. Militsyn, FLS 2012, Newport News, USA</a:t>
            </a:r>
            <a:endParaRPr lang="en-GB" dirty="0"/>
          </a:p>
        </p:txBody>
      </p:sp>
      <p:sp>
        <p:nvSpPr>
          <p:cNvPr id="23" name="Slide Number Placeholder 22"/>
          <p:cNvSpPr>
            <a:spLocks noGrp="1"/>
          </p:cNvSpPr>
          <p:nvPr>
            <p:ph type="sldNum" sz="quarter" idx="4"/>
          </p:nvPr>
        </p:nvSpPr>
        <p:spPr/>
        <p:txBody>
          <a:bodyPr/>
          <a:lstStyle/>
          <a:p>
            <a:fld id="{D98124DF-0372-4553-BCBA-47C2D737882B}" type="slidenum">
              <a:rPr lang="en-GB" smtClean="0"/>
              <a:pPr/>
              <a:t>20</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CST_deflecting_cavity\CLARA_cavity_1D_E.jpg"/>
          <p:cNvPicPr>
            <a:picLocks noChangeAspect="1" noChangeArrowheads="1"/>
          </p:cNvPicPr>
          <p:nvPr/>
        </p:nvPicPr>
        <p:blipFill>
          <a:blip r:embed="rId3" cstate="print"/>
          <a:srcRect/>
          <a:stretch>
            <a:fillRect/>
          </a:stretch>
        </p:blipFill>
        <p:spPr bwMode="auto">
          <a:xfrm>
            <a:off x="248578" y="1009342"/>
            <a:ext cx="5337112" cy="2470945"/>
          </a:xfrm>
          <a:prstGeom prst="rect">
            <a:avLst/>
          </a:prstGeom>
          <a:noFill/>
        </p:spPr>
      </p:pic>
      <p:pic>
        <p:nvPicPr>
          <p:cNvPr id="7171" name="Picture 3" descr="D:\CST_deflecting_cavity\CLARA_cavity_1D_H.jpg"/>
          <p:cNvPicPr>
            <a:picLocks noChangeAspect="1" noChangeArrowheads="1"/>
          </p:cNvPicPr>
          <p:nvPr/>
        </p:nvPicPr>
        <p:blipFill>
          <a:blip r:embed="rId4" cstate="print"/>
          <a:srcRect/>
          <a:stretch>
            <a:fillRect/>
          </a:stretch>
        </p:blipFill>
        <p:spPr bwMode="auto">
          <a:xfrm>
            <a:off x="251520" y="3493758"/>
            <a:ext cx="5259317" cy="2434928"/>
          </a:xfrm>
          <a:prstGeom prst="rect">
            <a:avLst/>
          </a:prstGeom>
          <a:noFill/>
        </p:spPr>
      </p:pic>
      <p:sp>
        <p:nvSpPr>
          <p:cNvPr id="6" name="TextBox 5"/>
          <p:cNvSpPr txBox="1"/>
          <p:nvPr/>
        </p:nvSpPr>
        <p:spPr>
          <a:xfrm>
            <a:off x="2267744" y="4306440"/>
            <a:ext cx="813043" cy="369332"/>
          </a:xfrm>
          <a:prstGeom prst="rect">
            <a:avLst/>
          </a:prstGeom>
          <a:noFill/>
        </p:spPr>
        <p:txBody>
          <a:bodyPr wrap="none" rtlCol="0">
            <a:spAutoFit/>
          </a:bodyPr>
          <a:lstStyle/>
          <a:p>
            <a:r>
              <a:rPr lang="en-GB" dirty="0" smtClean="0"/>
              <a:t>H-field</a:t>
            </a:r>
            <a:endParaRPr lang="en-GB" dirty="0"/>
          </a:p>
        </p:txBody>
      </p:sp>
      <p:sp>
        <p:nvSpPr>
          <p:cNvPr id="7" name="TextBox 6"/>
          <p:cNvSpPr txBox="1"/>
          <p:nvPr/>
        </p:nvSpPr>
        <p:spPr>
          <a:xfrm>
            <a:off x="2350857" y="1642144"/>
            <a:ext cx="780983" cy="369332"/>
          </a:xfrm>
          <a:prstGeom prst="rect">
            <a:avLst/>
          </a:prstGeom>
          <a:noFill/>
        </p:spPr>
        <p:txBody>
          <a:bodyPr wrap="none" rtlCol="0">
            <a:spAutoFit/>
          </a:bodyPr>
          <a:lstStyle/>
          <a:p>
            <a:r>
              <a:rPr lang="en-GB" dirty="0" smtClean="0"/>
              <a:t>E-field</a:t>
            </a:r>
            <a:endParaRPr lang="en-GB" dirty="0"/>
          </a:p>
        </p:txBody>
      </p:sp>
      <p:sp>
        <p:nvSpPr>
          <p:cNvPr id="8" name="Title 1"/>
          <p:cNvSpPr>
            <a:spLocks noGrp="1"/>
          </p:cNvSpPr>
          <p:nvPr>
            <p:ph type="title"/>
          </p:nvPr>
        </p:nvSpPr>
        <p:spPr/>
        <p:txBody>
          <a:bodyPr/>
          <a:lstStyle/>
          <a:p>
            <a:r>
              <a:rPr lang="en-GB" sz="2400" b="1" i="1" dirty="0" smtClean="0"/>
              <a:t>On-axis fields of the transverse deflecting cavity</a:t>
            </a:r>
            <a:endParaRPr lang="en-GB" sz="2400" b="1" i="1" dirty="0"/>
          </a:p>
        </p:txBody>
      </p:sp>
      <p:sp>
        <p:nvSpPr>
          <p:cNvPr id="11" name="TextBox 10"/>
          <p:cNvSpPr txBox="1"/>
          <p:nvPr/>
        </p:nvSpPr>
        <p:spPr>
          <a:xfrm>
            <a:off x="5932658" y="1255270"/>
            <a:ext cx="3024336" cy="2308324"/>
          </a:xfrm>
          <a:prstGeom prst="rect">
            <a:avLst/>
          </a:prstGeom>
          <a:noFill/>
        </p:spPr>
        <p:txBody>
          <a:bodyPr wrap="square" rtlCol="0">
            <a:spAutoFit/>
          </a:bodyPr>
          <a:lstStyle/>
          <a:p>
            <a:r>
              <a:rPr lang="en-GB" dirty="0" smtClean="0">
                <a:latin typeface="+mn-lt"/>
              </a:rPr>
              <a:t>Estimated peak transverse voltage 5 MV (limited by available RF power)</a:t>
            </a:r>
          </a:p>
          <a:p>
            <a:endParaRPr lang="en-GB" dirty="0">
              <a:latin typeface="+mn-lt"/>
            </a:endParaRPr>
          </a:p>
          <a:p>
            <a:r>
              <a:rPr lang="en-GB" dirty="0" smtClean="0">
                <a:latin typeface="+mn-lt"/>
              </a:rPr>
              <a:t>Estimated resolution at 25 </a:t>
            </a:r>
            <a:r>
              <a:rPr lang="en-US" dirty="0" err="1" smtClean="0">
                <a:latin typeface="+mn-lt"/>
              </a:rPr>
              <a:t>MeV</a:t>
            </a:r>
            <a:r>
              <a:rPr lang="en-US" dirty="0" smtClean="0">
                <a:latin typeface="+mn-lt"/>
              </a:rPr>
              <a:t> beam energy</a:t>
            </a:r>
            <a:r>
              <a:rPr lang="en-GB" dirty="0" smtClean="0">
                <a:latin typeface="+mn-lt"/>
              </a:rPr>
              <a:t> ~30fs</a:t>
            </a:r>
            <a:endParaRPr lang="en-GB" dirty="0">
              <a:latin typeface="+mn-lt"/>
            </a:endParaRPr>
          </a:p>
        </p:txBody>
      </p:sp>
      <p:sp>
        <p:nvSpPr>
          <p:cNvPr id="12" name="Date Placeholder 11"/>
          <p:cNvSpPr>
            <a:spLocks noGrp="1"/>
          </p:cNvSpPr>
          <p:nvPr>
            <p:ph type="dt" sz="half" idx="2"/>
          </p:nvPr>
        </p:nvSpPr>
        <p:spPr/>
        <p:txBody>
          <a:bodyPr/>
          <a:lstStyle/>
          <a:p>
            <a:r>
              <a:rPr lang="en-US" smtClean="0"/>
              <a:t>5-9 March 2012</a:t>
            </a:r>
            <a:endParaRPr lang="en-GB" dirty="0"/>
          </a:p>
        </p:txBody>
      </p:sp>
      <p:sp>
        <p:nvSpPr>
          <p:cNvPr id="14" name="Footer Placeholder 13"/>
          <p:cNvSpPr>
            <a:spLocks noGrp="1"/>
          </p:cNvSpPr>
          <p:nvPr>
            <p:ph type="ftr" sz="quarter" idx="3"/>
          </p:nvPr>
        </p:nvSpPr>
        <p:spPr/>
        <p:txBody>
          <a:bodyPr/>
          <a:lstStyle/>
          <a:p>
            <a:r>
              <a:rPr lang="en-GB" smtClean="0"/>
              <a:t>B.L. Militsyn, FLS 2012, Newport News, USA</a:t>
            </a:r>
            <a:endParaRPr lang="en-GB" dirty="0"/>
          </a:p>
        </p:txBody>
      </p:sp>
      <p:sp>
        <p:nvSpPr>
          <p:cNvPr id="16" name="Slide Number Placeholder 15"/>
          <p:cNvSpPr>
            <a:spLocks noGrp="1"/>
          </p:cNvSpPr>
          <p:nvPr>
            <p:ph type="sldNum" sz="quarter" idx="4"/>
          </p:nvPr>
        </p:nvSpPr>
        <p:spPr/>
        <p:txBody>
          <a:bodyPr/>
          <a:lstStyle/>
          <a:p>
            <a:fld id="{D98124DF-0372-4553-BCBA-47C2D737882B}" type="slidenum">
              <a:rPr lang="en-GB" smtClean="0"/>
              <a:pPr/>
              <a:t>21</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TDC at low beam energy</a:t>
            </a:r>
            <a:endParaRPr lang="en-GB" sz="2400" b="1" i="1" dirty="0"/>
          </a:p>
        </p:txBody>
      </p:sp>
      <p:grpSp>
        <p:nvGrpSpPr>
          <p:cNvPr id="3" name="Group 18"/>
          <p:cNvGrpSpPr/>
          <p:nvPr/>
        </p:nvGrpSpPr>
        <p:grpSpPr>
          <a:xfrm>
            <a:off x="3538648" y="986205"/>
            <a:ext cx="5215282" cy="4563176"/>
            <a:chOff x="2546484" y="381821"/>
            <a:chExt cx="5551246" cy="6476179"/>
          </a:xfrm>
        </p:grpSpPr>
        <p:grpSp>
          <p:nvGrpSpPr>
            <p:cNvPr id="4" name="Group 3"/>
            <p:cNvGrpSpPr/>
            <p:nvPr/>
          </p:nvGrpSpPr>
          <p:grpSpPr>
            <a:xfrm>
              <a:off x="3059832" y="1052736"/>
              <a:ext cx="5037898" cy="5805264"/>
              <a:chOff x="1547664" y="1052736"/>
              <a:chExt cx="6768752" cy="7799759"/>
            </a:xfrm>
          </p:grpSpPr>
          <p:pic>
            <p:nvPicPr>
              <p:cNvPr id="5" name="Picture 2" descr="D:\Sbandfs\gpt\TDC\short_E_no_cor.bmp"/>
              <p:cNvPicPr>
                <a:picLocks noChangeAspect="1" noChangeArrowheads="1"/>
              </p:cNvPicPr>
              <p:nvPr/>
            </p:nvPicPr>
            <p:blipFill>
              <a:blip r:embed="rId2" cstate="print"/>
              <a:srcRect/>
              <a:stretch>
                <a:fillRect/>
              </a:stretch>
            </p:blipFill>
            <p:spPr bwMode="auto">
              <a:xfrm>
                <a:off x="4935041" y="1124744"/>
                <a:ext cx="3352800" cy="2562225"/>
              </a:xfrm>
              <a:prstGeom prst="rect">
                <a:avLst/>
              </a:prstGeom>
              <a:noFill/>
            </p:spPr>
          </p:pic>
          <p:pic>
            <p:nvPicPr>
              <p:cNvPr id="6" name="Picture 3" descr="D:\Sbandfs\gpt\TDC\short_E_1st_cor.bmp"/>
              <p:cNvPicPr>
                <a:picLocks noChangeAspect="1" noChangeArrowheads="1"/>
              </p:cNvPicPr>
              <p:nvPr/>
            </p:nvPicPr>
            <p:blipFill>
              <a:blip r:embed="rId3" cstate="print"/>
              <a:srcRect/>
              <a:stretch>
                <a:fillRect/>
              </a:stretch>
            </p:blipFill>
            <p:spPr bwMode="auto">
              <a:xfrm>
                <a:off x="4935041" y="3645024"/>
                <a:ext cx="3381375" cy="2562225"/>
              </a:xfrm>
              <a:prstGeom prst="rect">
                <a:avLst/>
              </a:prstGeom>
              <a:noFill/>
            </p:spPr>
          </p:pic>
          <p:pic>
            <p:nvPicPr>
              <p:cNvPr id="7" name="Picture 4" descr="D:\Sbandfs\gpt\TDC\short_E_2nd_cor.bmp"/>
              <p:cNvPicPr>
                <a:picLocks noChangeAspect="1" noChangeArrowheads="1"/>
              </p:cNvPicPr>
              <p:nvPr/>
            </p:nvPicPr>
            <p:blipFill>
              <a:blip r:embed="rId4" cstate="print"/>
              <a:srcRect/>
              <a:stretch>
                <a:fillRect/>
              </a:stretch>
            </p:blipFill>
            <p:spPr bwMode="auto">
              <a:xfrm>
                <a:off x="4935041" y="6309320"/>
                <a:ext cx="3381375" cy="2543175"/>
              </a:xfrm>
              <a:prstGeom prst="rect">
                <a:avLst/>
              </a:prstGeom>
              <a:noFill/>
            </p:spPr>
          </p:pic>
          <p:pic>
            <p:nvPicPr>
              <p:cNvPr id="8" name="Picture 5" descr="D:\Sbandfs\gpt\TDC\short_y_no_cor.bmp"/>
              <p:cNvPicPr>
                <a:picLocks noChangeAspect="1" noChangeArrowheads="1"/>
              </p:cNvPicPr>
              <p:nvPr/>
            </p:nvPicPr>
            <p:blipFill>
              <a:blip r:embed="rId5" cstate="print"/>
              <a:srcRect/>
              <a:stretch>
                <a:fillRect/>
              </a:stretch>
            </p:blipFill>
            <p:spPr bwMode="auto">
              <a:xfrm>
                <a:off x="1547664" y="1052736"/>
                <a:ext cx="3352800" cy="2562225"/>
              </a:xfrm>
              <a:prstGeom prst="rect">
                <a:avLst/>
              </a:prstGeom>
              <a:noFill/>
            </p:spPr>
          </p:pic>
          <p:pic>
            <p:nvPicPr>
              <p:cNvPr id="9" name="Picture 6" descr="D:\Sbandfs\gpt\TDC\short_y_1st_cor.bmp"/>
              <p:cNvPicPr>
                <a:picLocks noChangeAspect="1" noChangeArrowheads="1"/>
              </p:cNvPicPr>
              <p:nvPr/>
            </p:nvPicPr>
            <p:blipFill>
              <a:blip r:embed="rId6" cstate="print"/>
              <a:srcRect/>
              <a:stretch>
                <a:fillRect/>
              </a:stretch>
            </p:blipFill>
            <p:spPr bwMode="auto">
              <a:xfrm>
                <a:off x="1547664" y="3645024"/>
                <a:ext cx="3381375" cy="2562225"/>
              </a:xfrm>
              <a:prstGeom prst="rect">
                <a:avLst/>
              </a:prstGeom>
              <a:noFill/>
            </p:spPr>
          </p:pic>
          <p:pic>
            <p:nvPicPr>
              <p:cNvPr id="10" name="Picture 7" descr="D:\Sbandfs\gpt\TDC\short_y_2nd_cor.bmp"/>
              <p:cNvPicPr>
                <a:picLocks noChangeAspect="1" noChangeArrowheads="1"/>
              </p:cNvPicPr>
              <p:nvPr/>
            </p:nvPicPr>
            <p:blipFill>
              <a:blip r:embed="rId7" cstate="print"/>
              <a:srcRect/>
              <a:stretch>
                <a:fillRect/>
              </a:stretch>
            </p:blipFill>
            <p:spPr bwMode="auto">
              <a:xfrm>
                <a:off x="1547664" y="6309320"/>
                <a:ext cx="3381375" cy="2543175"/>
              </a:xfrm>
              <a:prstGeom prst="rect">
                <a:avLst/>
              </a:prstGeom>
              <a:noFill/>
            </p:spPr>
          </p:pic>
        </p:grpSp>
        <p:sp>
          <p:nvSpPr>
            <p:cNvPr id="11" name="TextBox 10"/>
            <p:cNvSpPr txBox="1"/>
            <p:nvPr/>
          </p:nvSpPr>
          <p:spPr>
            <a:xfrm>
              <a:off x="3213632" y="401486"/>
              <a:ext cx="2133982" cy="369332"/>
            </a:xfrm>
            <a:prstGeom prst="rect">
              <a:avLst/>
            </a:prstGeom>
            <a:noFill/>
          </p:spPr>
          <p:txBody>
            <a:bodyPr wrap="none" rtlCol="0">
              <a:spAutoFit/>
            </a:bodyPr>
            <a:lstStyle/>
            <a:p>
              <a:r>
                <a:rPr lang="en-GB" sz="1800" dirty="0" smtClean="0"/>
                <a:t>Vertical trajectories</a:t>
              </a:r>
              <a:endParaRPr lang="en-GB" sz="1800" dirty="0"/>
            </a:p>
          </p:txBody>
        </p:sp>
        <p:sp>
          <p:nvSpPr>
            <p:cNvPr id="12" name="TextBox 11"/>
            <p:cNvSpPr txBox="1"/>
            <p:nvPr/>
          </p:nvSpPr>
          <p:spPr>
            <a:xfrm>
              <a:off x="6449929" y="381821"/>
              <a:ext cx="915635" cy="369332"/>
            </a:xfrm>
            <a:prstGeom prst="rect">
              <a:avLst/>
            </a:prstGeom>
            <a:noFill/>
          </p:spPr>
          <p:txBody>
            <a:bodyPr wrap="none" rtlCol="0">
              <a:spAutoFit/>
            </a:bodyPr>
            <a:lstStyle/>
            <a:p>
              <a:r>
                <a:rPr lang="en-GB" sz="1800" dirty="0" smtClean="0"/>
                <a:t>Energy</a:t>
              </a:r>
              <a:endParaRPr lang="en-GB" sz="1800" dirty="0"/>
            </a:p>
          </p:txBody>
        </p:sp>
        <p:sp>
          <p:nvSpPr>
            <p:cNvPr id="13" name="TextBox 12"/>
            <p:cNvSpPr txBox="1"/>
            <p:nvPr/>
          </p:nvSpPr>
          <p:spPr>
            <a:xfrm rot="16200000">
              <a:off x="1946320" y="1796916"/>
              <a:ext cx="1569660" cy="369332"/>
            </a:xfrm>
            <a:prstGeom prst="rect">
              <a:avLst/>
            </a:prstGeom>
            <a:noFill/>
          </p:spPr>
          <p:txBody>
            <a:bodyPr wrap="none" rtlCol="0">
              <a:spAutoFit/>
            </a:bodyPr>
            <a:lstStyle/>
            <a:p>
              <a:r>
                <a:rPr lang="en-GB" sz="1800" dirty="0" smtClean="0"/>
                <a:t>No correctors</a:t>
              </a:r>
              <a:endParaRPr lang="en-GB" sz="1800" dirty="0"/>
            </a:p>
          </p:txBody>
        </p:sp>
        <p:sp>
          <p:nvSpPr>
            <p:cNvPr id="14" name="TextBox 13"/>
            <p:cNvSpPr txBox="1"/>
            <p:nvPr/>
          </p:nvSpPr>
          <p:spPr>
            <a:xfrm rot="16200000">
              <a:off x="2027271" y="3732189"/>
              <a:ext cx="1407758" cy="369332"/>
            </a:xfrm>
            <a:prstGeom prst="rect">
              <a:avLst/>
            </a:prstGeom>
            <a:noFill/>
          </p:spPr>
          <p:txBody>
            <a:bodyPr wrap="none" rtlCol="0">
              <a:spAutoFit/>
            </a:bodyPr>
            <a:lstStyle/>
            <a:p>
              <a:r>
                <a:rPr lang="en-GB" sz="1800" dirty="0" smtClean="0"/>
                <a:t>1</a:t>
              </a:r>
              <a:r>
                <a:rPr lang="en-GB" sz="1800" baseline="30000" dirty="0" smtClean="0"/>
                <a:t>st</a:t>
              </a:r>
              <a:r>
                <a:rPr lang="en-GB" sz="1800" dirty="0" smtClean="0"/>
                <a:t> corrector</a:t>
              </a:r>
              <a:endParaRPr lang="en-GB" sz="1800" dirty="0"/>
            </a:p>
          </p:txBody>
        </p:sp>
        <p:sp>
          <p:nvSpPr>
            <p:cNvPr id="15" name="TextBox 14"/>
            <p:cNvSpPr txBox="1"/>
            <p:nvPr/>
          </p:nvSpPr>
          <p:spPr>
            <a:xfrm rot="16200000">
              <a:off x="2011717" y="5557235"/>
              <a:ext cx="1457450" cy="369332"/>
            </a:xfrm>
            <a:prstGeom prst="rect">
              <a:avLst/>
            </a:prstGeom>
            <a:noFill/>
          </p:spPr>
          <p:txBody>
            <a:bodyPr wrap="none" rtlCol="0">
              <a:spAutoFit/>
            </a:bodyPr>
            <a:lstStyle/>
            <a:p>
              <a:r>
                <a:rPr lang="en-GB" sz="1800" dirty="0" smtClean="0"/>
                <a:t>2</a:t>
              </a:r>
              <a:r>
                <a:rPr lang="en-GB" sz="1800" baseline="30000" dirty="0" smtClean="0"/>
                <a:t>nd</a:t>
              </a:r>
              <a:r>
                <a:rPr lang="en-GB" sz="1800" dirty="0" smtClean="0"/>
                <a:t> corrector</a:t>
              </a:r>
              <a:endParaRPr lang="en-GB" sz="1800" dirty="0"/>
            </a:p>
          </p:txBody>
        </p:sp>
      </p:grpSp>
      <p:pic>
        <p:nvPicPr>
          <p:cNvPr id="17" name="Picture 2" descr="D:\Sbandfs\gpt\TDC\220.png"/>
          <p:cNvPicPr>
            <a:picLocks noChangeAspect="1" noChangeArrowheads="1"/>
          </p:cNvPicPr>
          <p:nvPr/>
        </p:nvPicPr>
        <p:blipFill>
          <a:blip r:embed="rId8" cstate="print"/>
          <a:srcRect r="50861" b="50487"/>
          <a:stretch>
            <a:fillRect/>
          </a:stretch>
        </p:blipFill>
        <p:spPr bwMode="auto">
          <a:xfrm>
            <a:off x="0" y="3600008"/>
            <a:ext cx="3463636" cy="2159431"/>
          </a:xfrm>
          <a:prstGeom prst="rect">
            <a:avLst/>
          </a:prstGeom>
          <a:noFill/>
        </p:spPr>
      </p:pic>
      <p:sp>
        <p:nvSpPr>
          <p:cNvPr id="20" name="TextBox 19"/>
          <p:cNvSpPr txBox="1"/>
          <p:nvPr/>
        </p:nvSpPr>
        <p:spPr>
          <a:xfrm>
            <a:off x="0" y="1249249"/>
            <a:ext cx="3851920" cy="2031325"/>
          </a:xfrm>
          <a:prstGeom prst="rect">
            <a:avLst/>
          </a:prstGeom>
          <a:noFill/>
        </p:spPr>
        <p:txBody>
          <a:bodyPr wrap="square" rtlCol="0">
            <a:spAutoFit/>
          </a:bodyPr>
          <a:lstStyle/>
          <a:p>
            <a:pPr marL="182563" indent="-182563">
              <a:buFont typeface="Arial" pitchFamily="34" charset="0"/>
              <a:buChar char="•"/>
            </a:pPr>
            <a:r>
              <a:rPr lang="en-GB" dirty="0" smtClean="0"/>
              <a:t>TDC introduces vertical streak along length of bunch allowing bunch length to be measured.</a:t>
            </a:r>
          </a:p>
          <a:p>
            <a:pPr marL="182563" indent="-182563">
              <a:buFont typeface="Arial" pitchFamily="34" charset="0"/>
              <a:buChar char="•"/>
            </a:pPr>
            <a:r>
              <a:rPr lang="en-GB" sz="1800" dirty="0" smtClean="0"/>
              <a:t>However, it also produces unwanted vertical kick</a:t>
            </a:r>
          </a:p>
          <a:p>
            <a:pPr marL="182563" indent="-182563">
              <a:buFont typeface="Arial" pitchFamily="34" charset="0"/>
              <a:buChar char="•"/>
            </a:pPr>
            <a:r>
              <a:rPr lang="en-GB" dirty="0" smtClean="0"/>
              <a:t>Offset beam “sees” longitudinal fields, leading to energy variation.</a:t>
            </a:r>
            <a:endParaRPr lang="en-GB" sz="1800" dirty="0"/>
          </a:p>
        </p:txBody>
      </p:sp>
      <p:sp>
        <p:nvSpPr>
          <p:cNvPr id="24" name="Date Placeholder 23"/>
          <p:cNvSpPr>
            <a:spLocks noGrp="1"/>
          </p:cNvSpPr>
          <p:nvPr>
            <p:ph type="dt" sz="half" idx="2"/>
          </p:nvPr>
        </p:nvSpPr>
        <p:spPr/>
        <p:txBody>
          <a:bodyPr/>
          <a:lstStyle/>
          <a:p>
            <a:r>
              <a:rPr lang="en-US" smtClean="0"/>
              <a:t>5-9 March 2012</a:t>
            </a:r>
            <a:endParaRPr lang="en-GB" dirty="0"/>
          </a:p>
        </p:txBody>
      </p:sp>
      <p:sp>
        <p:nvSpPr>
          <p:cNvPr id="26" name="Footer Placeholder 25"/>
          <p:cNvSpPr>
            <a:spLocks noGrp="1"/>
          </p:cNvSpPr>
          <p:nvPr>
            <p:ph type="ftr" sz="quarter" idx="3"/>
          </p:nvPr>
        </p:nvSpPr>
        <p:spPr/>
        <p:txBody>
          <a:bodyPr/>
          <a:lstStyle/>
          <a:p>
            <a:r>
              <a:rPr lang="en-GB" smtClean="0"/>
              <a:t>B.L. Militsyn, FLS 2012, Newport News, USA</a:t>
            </a:r>
            <a:endParaRPr lang="en-GB" dirty="0"/>
          </a:p>
        </p:txBody>
      </p:sp>
      <p:sp>
        <p:nvSpPr>
          <p:cNvPr id="28" name="Slide Number Placeholder 27"/>
          <p:cNvSpPr>
            <a:spLocks noGrp="1"/>
          </p:cNvSpPr>
          <p:nvPr>
            <p:ph type="sldNum" sz="quarter" idx="4"/>
          </p:nvPr>
        </p:nvSpPr>
        <p:spPr/>
        <p:txBody>
          <a:bodyPr/>
          <a:lstStyle/>
          <a:p>
            <a:fld id="{D98124DF-0372-4553-BCBA-47C2D737882B}" type="slidenum">
              <a:rPr lang="en-GB" smtClean="0"/>
              <a:pPr/>
              <a:t>22</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274638"/>
            <a:ext cx="8229600" cy="633412"/>
          </a:xfrm>
        </p:spPr>
        <p:txBody>
          <a:bodyPr/>
          <a:lstStyle/>
          <a:p>
            <a:r>
              <a:rPr lang="en-GB" sz="2400" b="1" i="1" dirty="0" smtClean="0"/>
              <a:t>EBTF layout</a:t>
            </a:r>
            <a:endParaRPr lang="en-GB" sz="2400" b="1" i="1" dirty="0"/>
          </a:p>
        </p:txBody>
      </p:sp>
      <p:pic>
        <p:nvPicPr>
          <p:cNvPr id="4" name="Picture 2" descr="\\Engserve\projects\265 EBTF\265 EBTF\RF\256-10185-rf-gun.jpg"/>
          <p:cNvPicPr>
            <a:picLocks noChangeAspect="1" noChangeArrowheads="1"/>
          </p:cNvPicPr>
          <p:nvPr/>
        </p:nvPicPr>
        <p:blipFill>
          <a:blip r:embed="rId2" cstate="print"/>
          <a:srcRect t="4488" b="17055"/>
          <a:stretch>
            <a:fillRect/>
          </a:stretch>
        </p:blipFill>
        <p:spPr bwMode="auto">
          <a:xfrm>
            <a:off x="0" y="933376"/>
            <a:ext cx="9144000" cy="5073650"/>
          </a:xfrm>
          <a:prstGeom prst="rect">
            <a:avLst/>
          </a:prstGeom>
          <a:noFill/>
          <a:ln w="9525">
            <a:noFill/>
            <a:miter lim="800000"/>
            <a:headEnd/>
            <a:tailEnd/>
          </a:ln>
        </p:spPr>
      </p:pic>
      <p:sp>
        <p:nvSpPr>
          <p:cNvPr id="5" name="TextBox 4"/>
          <p:cNvSpPr txBox="1"/>
          <p:nvPr/>
        </p:nvSpPr>
        <p:spPr>
          <a:xfrm>
            <a:off x="4861642" y="2080943"/>
            <a:ext cx="1294585" cy="369332"/>
          </a:xfrm>
          <a:prstGeom prst="rect">
            <a:avLst/>
          </a:prstGeom>
          <a:noFill/>
        </p:spPr>
        <p:txBody>
          <a:bodyPr wrap="none" rtlCol="0">
            <a:spAutoFit/>
          </a:bodyPr>
          <a:lstStyle/>
          <a:p>
            <a:r>
              <a:rPr lang="en-GB" b="1" dirty="0" smtClean="0"/>
              <a:t>User Area 1</a:t>
            </a:r>
            <a:endParaRPr lang="en-GB" b="1" dirty="0"/>
          </a:p>
        </p:txBody>
      </p:sp>
      <p:sp>
        <p:nvSpPr>
          <p:cNvPr id="6" name="TextBox 5"/>
          <p:cNvSpPr txBox="1"/>
          <p:nvPr/>
        </p:nvSpPr>
        <p:spPr>
          <a:xfrm>
            <a:off x="6138243" y="3429000"/>
            <a:ext cx="1294585" cy="369332"/>
          </a:xfrm>
          <a:prstGeom prst="rect">
            <a:avLst/>
          </a:prstGeom>
          <a:noFill/>
        </p:spPr>
        <p:txBody>
          <a:bodyPr wrap="none" rtlCol="0">
            <a:spAutoFit/>
          </a:bodyPr>
          <a:lstStyle/>
          <a:p>
            <a:r>
              <a:rPr lang="en-GB" b="1" dirty="0" smtClean="0"/>
              <a:t>User Area 2</a:t>
            </a:r>
            <a:endParaRPr lang="en-GB" b="1" dirty="0"/>
          </a:p>
        </p:txBody>
      </p:sp>
      <p:sp>
        <p:nvSpPr>
          <p:cNvPr id="7" name="TextBox 6"/>
          <p:cNvSpPr txBox="1"/>
          <p:nvPr/>
        </p:nvSpPr>
        <p:spPr>
          <a:xfrm>
            <a:off x="3768141" y="4308640"/>
            <a:ext cx="1251048" cy="369332"/>
          </a:xfrm>
          <a:prstGeom prst="rect">
            <a:avLst/>
          </a:prstGeom>
          <a:noFill/>
        </p:spPr>
        <p:txBody>
          <a:bodyPr wrap="none" rtlCol="0">
            <a:spAutoFit/>
          </a:bodyPr>
          <a:lstStyle/>
          <a:p>
            <a:r>
              <a:rPr lang="en-GB" b="1" dirty="0" smtClean="0"/>
              <a:t>Laser room</a:t>
            </a:r>
            <a:endParaRPr lang="en-GB" b="1" dirty="0"/>
          </a:p>
        </p:txBody>
      </p:sp>
      <p:sp>
        <p:nvSpPr>
          <p:cNvPr id="8" name="TextBox 7"/>
          <p:cNvSpPr txBox="1"/>
          <p:nvPr/>
        </p:nvSpPr>
        <p:spPr>
          <a:xfrm>
            <a:off x="4959077" y="4799313"/>
            <a:ext cx="1201355" cy="369332"/>
          </a:xfrm>
          <a:prstGeom prst="rect">
            <a:avLst/>
          </a:prstGeom>
          <a:noFill/>
        </p:spPr>
        <p:txBody>
          <a:bodyPr wrap="none" rtlCol="0">
            <a:spAutoFit/>
          </a:bodyPr>
          <a:lstStyle/>
          <a:p>
            <a:r>
              <a:rPr lang="en-GB" b="1" dirty="0" smtClean="0"/>
              <a:t>Rack room</a:t>
            </a:r>
            <a:endParaRPr lang="en-GB" b="1" dirty="0"/>
          </a:p>
        </p:txBody>
      </p:sp>
      <p:sp>
        <p:nvSpPr>
          <p:cNvPr id="11" name="Right Arrow 10"/>
          <p:cNvSpPr/>
          <p:nvPr/>
        </p:nvSpPr>
        <p:spPr>
          <a:xfrm rot="19828915">
            <a:off x="6216888" y="1477054"/>
            <a:ext cx="10801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430391" y="927339"/>
            <a:ext cx="2273379" cy="646331"/>
          </a:xfrm>
          <a:prstGeom prst="rect">
            <a:avLst/>
          </a:prstGeom>
          <a:noFill/>
        </p:spPr>
        <p:txBody>
          <a:bodyPr wrap="none" rtlCol="0">
            <a:spAutoFit/>
          </a:bodyPr>
          <a:lstStyle/>
          <a:p>
            <a:pPr algn="r"/>
            <a:r>
              <a:rPr lang="en-GB" b="1" dirty="0" smtClean="0">
                <a:latin typeface="+mn-lt"/>
              </a:rPr>
              <a:t>CLARA expansion</a:t>
            </a:r>
          </a:p>
          <a:p>
            <a:pPr algn="r"/>
            <a:r>
              <a:rPr lang="en-GB" b="1" dirty="0" smtClean="0">
                <a:latin typeface="+mn-lt"/>
              </a:rPr>
              <a:t>pathway</a:t>
            </a:r>
            <a:endParaRPr lang="en-GB" b="1" dirty="0">
              <a:latin typeface="+mn-lt"/>
            </a:endParaRPr>
          </a:p>
        </p:txBody>
      </p:sp>
      <p:sp>
        <p:nvSpPr>
          <p:cNvPr id="13" name="TextBox 12"/>
          <p:cNvSpPr txBox="1"/>
          <p:nvPr/>
        </p:nvSpPr>
        <p:spPr>
          <a:xfrm>
            <a:off x="1691680" y="3923764"/>
            <a:ext cx="1750031" cy="369332"/>
          </a:xfrm>
          <a:prstGeom prst="rect">
            <a:avLst/>
          </a:prstGeom>
          <a:noFill/>
        </p:spPr>
        <p:txBody>
          <a:bodyPr wrap="none" rtlCol="0">
            <a:spAutoFit/>
          </a:bodyPr>
          <a:lstStyle/>
          <a:p>
            <a:r>
              <a:rPr lang="en-GB" b="1" dirty="0" smtClean="0"/>
              <a:t>Accelerator area</a:t>
            </a:r>
            <a:endParaRPr lang="en-GB" b="1" dirty="0"/>
          </a:p>
        </p:txBody>
      </p:sp>
      <p:sp>
        <p:nvSpPr>
          <p:cNvPr id="14" name="Date Placeholder 13"/>
          <p:cNvSpPr>
            <a:spLocks noGrp="1"/>
          </p:cNvSpPr>
          <p:nvPr>
            <p:ph type="dt" sz="half" idx="2"/>
          </p:nvPr>
        </p:nvSpPr>
        <p:spPr/>
        <p:txBody>
          <a:bodyPr/>
          <a:lstStyle/>
          <a:p>
            <a:r>
              <a:rPr lang="en-US" smtClean="0"/>
              <a:t>5-9 March 2012</a:t>
            </a:r>
            <a:endParaRPr lang="en-GB" dirty="0"/>
          </a:p>
        </p:txBody>
      </p:sp>
      <p:sp>
        <p:nvSpPr>
          <p:cNvPr id="16" name="Footer Placeholder 15"/>
          <p:cNvSpPr>
            <a:spLocks noGrp="1"/>
          </p:cNvSpPr>
          <p:nvPr>
            <p:ph type="ftr" sz="quarter" idx="3"/>
          </p:nvPr>
        </p:nvSpPr>
        <p:spPr/>
        <p:txBody>
          <a:bodyPr/>
          <a:lstStyle/>
          <a:p>
            <a:r>
              <a:rPr lang="en-GB" smtClean="0"/>
              <a:t>B.L. Militsyn, FLS 2012, Newport News, USA</a:t>
            </a:r>
            <a:endParaRPr lang="en-GB" dirty="0"/>
          </a:p>
        </p:txBody>
      </p:sp>
      <p:sp>
        <p:nvSpPr>
          <p:cNvPr id="18" name="Slide Number Placeholder 17"/>
          <p:cNvSpPr>
            <a:spLocks noGrp="1"/>
          </p:cNvSpPr>
          <p:nvPr>
            <p:ph type="sldNum" sz="quarter" idx="4"/>
          </p:nvPr>
        </p:nvSpPr>
        <p:spPr/>
        <p:txBody>
          <a:bodyPr/>
          <a:lstStyle/>
          <a:p>
            <a:fld id="{D98124DF-0372-4553-BCBA-47C2D737882B}" type="slidenum">
              <a:rPr lang="en-GB" smtClean="0"/>
              <a:pPr/>
              <a:t>23</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z="2400" b="1" i="1" dirty="0" smtClean="0"/>
              <a:t>Positioning of the first block</a:t>
            </a:r>
          </a:p>
        </p:txBody>
      </p:sp>
      <p:pic>
        <p:nvPicPr>
          <p:cNvPr id="32771" name="Picture 6" descr="DL11-088-01.jpg"/>
          <p:cNvPicPr>
            <a:picLocks noChangeAspect="1"/>
          </p:cNvPicPr>
          <p:nvPr/>
        </p:nvPicPr>
        <p:blipFill>
          <a:blip r:embed="rId3" cstate="print"/>
          <a:srcRect/>
          <a:stretch>
            <a:fillRect/>
          </a:stretch>
        </p:blipFill>
        <p:spPr bwMode="auto">
          <a:xfrm>
            <a:off x="1247272" y="1056937"/>
            <a:ext cx="6661150" cy="4424363"/>
          </a:xfrm>
          <a:prstGeom prst="rect">
            <a:avLst/>
          </a:prstGeom>
          <a:noFill/>
          <a:ln w="9525">
            <a:noFill/>
            <a:miter lim="800000"/>
            <a:headEnd/>
            <a:tailEnd/>
          </a:ln>
        </p:spPr>
      </p:pic>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24</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CLARA (preliminary layout)</a:t>
            </a:r>
            <a:endParaRPr lang="en-GB" sz="2400" b="1" i="1" dirty="0"/>
          </a:p>
        </p:txBody>
      </p:sp>
      <p:sp>
        <p:nvSpPr>
          <p:cNvPr id="7" name="Content Placeholder 2"/>
          <p:cNvSpPr>
            <a:spLocks noGrp="1"/>
          </p:cNvSpPr>
          <p:nvPr>
            <p:ph idx="1"/>
          </p:nvPr>
        </p:nvSpPr>
        <p:spPr>
          <a:xfrm>
            <a:off x="251460" y="3787140"/>
            <a:ext cx="4320540" cy="1519378"/>
          </a:xfrm>
        </p:spPr>
        <p:txBody>
          <a:bodyPr/>
          <a:lstStyle/>
          <a:p>
            <a:pPr algn="l">
              <a:buFont typeface="Arial" pitchFamily="34" charset="0"/>
              <a:buChar char="•"/>
            </a:pPr>
            <a:r>
              <a:rPr lang="en-GB" sz="1800" dirty="0" err="1" smtClean="0"/>
              <a:t>Linac</a:t>
            </a:r>
            <a:r>
              <a:rPr lang="en-GB" sz="1800" dirty="0" smtClean="0"/>
              <a:t> 1+2 are 2m S-band modules</a:t>
            </a:r>
          </a:p>
          <a:p>
            <a:pPr algn="l">
              <a:buFont typeface="Arial" pitchFamily="34" charset="0"/>
              <a:buChar char="•"/>
            </a:pPr>
            <a:r>
              <a:rPr lang="en-GB" sz="1800" dirty="0" smtClean="0"/>
              <a:t>Linac 3+4 are 5m S-band modules</a:t>
            </a:r>
          </a:p>
          <a:p>
            <a:pPr algn="l">
              <a:buFont typeface="Arial" pitchFamily="34" charset="0"/>
              <a:buChar char="•"/>
            </a:pPr>
            <a:r>
              <a:rPr lang="en-GB" sz="1800" dirty="0" smtClean="0"/>
              <a:t>Two stage compression</a:t>
            </a:r>
          </a:p>
          <a:p>
            <a:pPr lvl="1">
              <a:buFont typeface="Wingdings" pitchFamily="2" charset="2"/>
              <a:buChar char="§"/>
            </a:pPr>
            <a:r>
              <a:rPr lang="en-GB" sz="1400" dirty="0" smtClean="0"/>
              <a:t>Velocity bunching</a:t>
            </a:r>
          </a:p>
          <a:p>
            <a:pPr lvl="1">
              <a:buFont typeface="Wingdings" pitchFamily="2" charset="2"/>
              <a:buChar char="§"/>
            </a:pPr>
            <a:r>
              <a:rPr lang="en-GB" sz="1400" dirty="0" smtClean="0"/>
              <a:t>Magnetic chicane</a:t>
            </a:r>
            <a:endParaRPr lang="en-GB" sz="1600" dirty="0" smtClean="0"/>
          </a:p>
          <a:p>
            <a:pPr lvl="1">
              <a:buFont typeface="Arial" pitchFamily="34" charset="0"/>
              <a:buChar char="•"/>
            </a:pPr>
            <a:endParaRPr lang="en-GB" sz="2000" dirty="0" smtClean="0"/>
          </a:p>
          <a:p>
            <a:pPr lvl="1">
              <a:buFont typeface="Arial" pitchFamily="34" charset="0"/>
              <a:buChar char="•"/>
            </a:pPr>
            <a:endParaRPr lang="en-GB" sz="2000" dirty="0"/>
          </a:p>
        </p:txBody>
      </p:sp>
      <p:grpSp>
        <p:nvGrpSpPr>
          <p:cNvPr id="3" name="Group 7"/>
          <p:cNvGrpSpPr/>
          <p:nvPr/>
        </p:nvGrpSpPr>
        <p:grpSpPr>
          <a:xfrm>
            <a:off x="189404" y="2295225"/>
            <a:ext cx="6768752" cy="1302923"/>
            <a:chOff x="10292795" y="33499225"/>
            <a:chExt cx="9260657" cy="1782591"/>
          </a:xfrm>
        </p:grpSpPr>
        <p:grpSp>
          <p:nvGrpSpPr>
            <p:cNvPr id="4" name="Group 148"/>
            <p:cNvGrpSpPr/>
            <p:nvPr/>
          </p:nvGrpSpPr>
          <p:grpSpPr>
            <a:xfrm>
              <a:off x="10292795" y="33654623"/>
              <a:ext cx="8805555" cy="779462"/>
              <a:chOff x="90734" y="1282181"/>
              <a:chExt cx="8805555" cy="779462"/>
            </a:xfrm>
          </p:grpSpPr>
          <p:grpSp>
            <p:nvGrpSpPr>
              <p:cNvPr id="5" name="Group 62"/>
              <p:cNvGrpSpPr/>
              <p:nvPr/>
            </p:nvGrpSpPr>
            <p:grpSpPr>
              <a:xfrm>
                <a:off x="90734" y="1282181"/>
                <a:ext cx="4094263" cy="779462"/>
                <a:chOff x="2086826" y="1628800"/>
                <a:chExt cx="4094263" cy="779462"/>
              </a:xfrm>
            </p:grpSpPr>
            <p:sp>
              <p:nvSpPr>
                <p:cNvPr id="29" name="Rectangle 28"/>
                <p:cNvSpPr>
                  <a:spLocks noChangeArrowheads="1"/>
                </p:cNvSpPr>
                <p:nvPr/>
              </p:nvSpPr>
              <p:spPr bwMode="auto">
                <a:xfrm>
                  <a:off x="4840492" y="1874234"/>
                  <a:ext cx="955644" cy="319248"/>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w="12700" algn="ctr">
                  <a:solidFill>
                    <a:schemeClr val="tx1"/>
                  </a:solidFill>
                  <a:round/>
                  <a:headEnd/>
                  <a:tailEnd/>
                </a:ln>
              </p:spPr>
              <p:txBody>
                <a:bodyPr wrap="none" anchor="ctr"/>
                <a:lstStyle/>
                <a:p>
                  <a:endParaRPr lang="en-GB">
                    <a:latin typeface="Calibri" pitchFamily="34" charset="0"/>
                  </a:endParaRPr>
                </a:p>
              </p:txBody>
            </p:sp>
            <p:sp>
              <p:nvSpPr>
                <p:cNvPr id="30" name="TextBox 29"/>
                <p:cNvSpPr txBox="1">
                  <a:spLocks noChangeArrowheads="1"/>
                </p:cNvSpPr>
                <p:nvPr/>
              </p:nvSpPr>
              <p:spPr bwMode="auto">
                <a:xfrm>
                  <a:off x="4839900" y="1867472"/>
                  <a:ext cx="955643" cy="378976"/>
                </a:xfrm>
                <a:prstGeom prst="rect">
                  <a:avLst/>
                </a:prstGeom>
                <a:noFill/>
                <a:ln w="9525">
                  <a:noFill/>
                  <a:miter lim="800000"/>
                  <a:headEnd/>
                  <a:tailEnd/>
                </a:ln>
              </p:spPr>
              <p:txBody>
                <a:bodyPr wrap="square">
                  <a:spAutoFit/>
                </a:bodyPr>
                <a:lstStyle/>
                <a:p>
                  <a:pPr algn="ctr"/>
                  <a:r>
                    <a:rPr lang="en-GB" sz="1200" dirty="0" smtClean="0">
                      <a:latin typeface="Calibri" pitchFamily="34" charset="0"/>
                    </a:rPr>
                    <a:t>Linac 2</a:t>
                  </a:r>
                  <a:endParaRPr lang="en-GB" sz="1200" dirty="0">
                    <a:latin typeface="Calibri" pitchFamily="34" charset="0"/>
                  </a:endParaRPr>
                </a:p>
              </p:txBody>
            </p:sp>
            <p:grpSp>
              <p:nvGrpSpPr>
                <p:cNvPr id="6" name="Group 20"/>
                <p:cNvGrpSpPr/>
                <p:nvPr/>
              </p:nvGrpSpPr>
              <p:grpSpPr>
                <a:xfrm>
                  <a:off x="2086826" y="1628800"/>
                  <a:ext cx="1577272" cy="779462"/>
                  <a:chOff x="10007706" y="2060848"/>
                  <a:chExt cx="1577272" cy="779462"/>
                </a:xfrm>
              </p:grpSpPr>
              <p:sp>
                <p:nvSpPr>
                  <p:cNvPr id="43" name="Rectangle 42"/>
                  <p:cNvSpPr>
                    <a:spLocks noChangeArrowheads="1"/>
                  </p:cNvSpPr>
                  <p:nvPr/>
                </p:nvSpPr>
                <p:spPr bwMode="auto">
                  <a:xfrm>
                    <a:off x="10623115" y="2295102"/>
                    <a:ext cx="955644" cy="319248"/>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w="12700" algn="ctr">
                    <a:solidFill>
                      <a:schemeClr val="tx1"/>
                    </a:solidFill>
                    <a:round/>
                    <a:headEnd/>
                    <a:tailEnd/>
                  </a:ln>
                </p:spPr>
                <p:txBody>
                  <a:bodyPr wrap="none" anchor="ctr"/>
                  <a:lstStyle/>
                  <a:p>
                    <a:endParaRPr lang="en-GB">
                      <a:latin typeface="Calibri" pitchFamily="34" charset="0"/>
                    </a:endParaRPr>
                  </a:p>
                </p:txBody>
              </p:sp>
              <p:sp>
                <p:nvSpPr>
                  <p:cNvPr id="44" name="TextBox 43"/>
                  <p:cNvSpPr txBox="1">
                    <a:spLocks noChangeArrowheads="1"/>
                  </p:cNvSpPr>
                  <p:nvPr/>
                </p:nvSpPr>
                <p:spPr bwMode="auto">
                  <a:xfrm>
                    <a:off x="10669208" y="2323586"/>
                    <a:ext cx="844801" cy="378976"/>
                  </a:xfrm>
                  <a:prstGeom prst="rect">
                    <a:avLst/>
                  </a:prstGeom>
                  <a:noFill/>
                  <a:ln w="9525">
                    <a:noFill/>
                    <a:miter lim="800000"/>
                    <a:headEnd/>
                    <a:tailEnd/>
                  </a:ln>
                </p:spPr>
                <p:txBody>
                  <a:bodyPr wrap="none">
                    <a:spAutoFit/>
                  </a:bodyPr>
                  <a:lstStyle/>
                  <a:p>
                    <a:pPr algn="ctr"/>
                    <a:r>
                      <a:rPr lang="en-GB" sz="1200" dirty="0" smtClean="0">
                        <a:latin typeface="Calibri" pitchFamily="34" charset="0"/>
                      </a:rPr>
                      <a:t>Linac 1</a:t>
                    </a:r>
                    <a:endParaRPr lang="en-GB" sz="1200" dirty="0">
                      <a:latin typeface="Calibri" pitchFamily="34" charset="0"/>
                    </a:endParaRPr>
                  </a:p>
                </p:txBody>
              </p:sp>
              <p:grpSp>
                <p:nvGrpSpPr>
                  <p:cNvPr id="8" name="Group 44"/>
                  <p:cNvGrpSpPr>
                    <a:grpSpLocks/>
                  </p:cNvGrpSpPr>
                  <p:nvPr/>
                </p:nvGrpSpPr>
                <p:grpSpPr bwMode="auto">
                  <a:xfrm>
                    <a:off x="10616895" y="2060848"/>
                    <a:ext cx="961863" cy="143040"/>
                    <a:chOff x="6294922" y="1615043"/>
                    <a:chExt cx="736085" cy="162297"/>
                  </a:xfrm>
                </p:grpSpPr>
                <p:sp>
                  <p:nvSpPr>
                    <p:cNvPr id="60" name="Flowchart: Process 20"/>
                    <p:cNvSpPr>
                      <a:spLocks noChangeArrowheads="1"/>
                    </p:cNvSpPr>
                    <p:nvPr/>
                  </p:nvSpPr>
                  <p:spPr bwMode="auto">
                    <a:xfrm>
                      <a:off x="6294922" y="1615044"/>
                      <a:ext cx="736085" cy="162296"/>
                    </a:xfrm>
                    <a:prstGeom prst="flowChartProcess">
                      <a:avLst/>
                    </a:prstGeom>
                    <a:solidFill>
                      <a:schemeClr val="bg1"/>
                    </a:solidFill>
                    <a:ln w="12700" algn="ctr">
                      <a:solidFill>
                        <a:schemeClr val="tx1"/>
                      </a:solidFill>
                      <a:round/>
                      <a:headEnd/>
                      <a:tailEnd/>
                    </a:ln>
                  </p:spPr>
                  <p:txBody>
                    <a:bodyPr wrap="none" anchor="ctr"/>
                    <a:lstStyle/>
                    <a:p>
                      <a:endParaRPr lang="en-GB">
                        <a:latin typeface="Calibri" pitchFamily="34" charset="0"/>
                      </a:endParaRPr>
                    </a:p>
                  </p:txBody>
                </p:sp>
                <p:cxnSp>
                  <p:nvCxnSpPr>
                    <p:cNvPr id="61" name="Straight Connector 22"/>
                    <p:cNvCxnSpPr>
                      <a:cxnSpLocks noChangeShapeType="1"/>
                    </p:cNvCxnSpPr>
                    <p:nvPr/>
                  </p:nvCxnSpPr>
                  <p:spPr bwMode="auto">
                    <a:xfrm>
                      <a:off x="6294922" y="1615044"/>
                      <a:ext cx="731520" cy="162296"/>
                    </a:xfrm>
                    <a:prstGeom prst="line">
                      <a:avLst/>
                    </a:prstGeom>
                    <a:noFill/>
                    <a:ln w="12700" algn="ctr">
                      <a:solidFill>
                        <a:schemeClr val="tx1"/>
                      </a:solidFill>
                      <a:round/>
                      <a:headEnd/>
                      <a:tailEnd/>
                    </a:ln>
                  </p:spPr>
                </p:cxnSp>
                <p:cxnSp>
                  <p:nvCxnSpPr>
                    <p:cNvPr id="62" name="Straight Connector 30"/>
                    <p:cNvCxnSpPr>
                      <a:cxnSpLocks noChangeShapeType="1"/>
                    </p:cNvCxnSpPr>
                    <p:nvPr/>
                  </p:nvCxnSpPr>
                  <p:spPr bwMode="auto">
                    <a:xfrm rot="10800000" flipV="1">
                      <a:off x="6294923" y="1615043"/>
                      <a:ext cx="736084" cy="152399"/>
                    </a:xfrm>
                    <a:prstGeom prst="line">
                      <a:avLst/>
                    </a:prstGeom>
                    <a:noFill/>
                    <a:ln w="12700" algn="ctr">
                      <a:solidFill>
                        <a:schemeClr val="tx1"/>
                      </a:solidFill>
                      <a:round/>
                      <a:headEnd/>
                      <a:tailEnd/>
                    </a:ln>
                  </p:spPr>
                </p:cxnSp>
              </p:grpSp>
              <p:grpSp>
                <p:nvGrpSpPr>
                  <p:cNvPr id="9" name="Group 45"/>
                  <p:cNvGrpSpPr>
                    <a:grpSpLocks/>
                  </p:cNvGrpSpPr>
                  <p:nvPr/>
                </p:nvGrpSpPr>
                <p:grpSpPr bwMode="auto">
                  <a:xfrm>
                    <a:off x="10623115" y="2695197"/>
                    <a:ext cx="961863" cy="145113"/>
                    <a:chOff x="6294922" y="1615043"/>
                    <a:chExt cx="736085" cy="162297"/>
                  </a:xfrm>
                </p:grpSpPr>
                <p:sp>
                  <p:nvSpPr>
                    <p:cNvPr id="57" name="Flowchart: Process 40"/>
                    <p:cNvSpPr>
                      <a:spLocks noChangeArrowheads="1"/>
                    </p:cNvSpPr>
                    <p:nvPr/>
                  </p:nvSpPr>
                  <p:spPr bwMode="auto">
                    <a:xfrm>
                      <a:off x="6294922" y="1615044"/>
                      <a:ext cx="736085" cy="162296"/>
                    </a:xfrm>
                    <a:prstGeom prst="flowChartProcess">
                      <a:avLst/>
                    </a:prstGeom>
                    <a:solidFill>
                      <a:schemeClr val="bg1"/>
                    </a:solidFill>
                    <a:ln w="12700" algn="ctr">
                      <a:solidFill>
                        <a:schemeClr val="tx1"/>
                      </a:solidFill>
                      <a:round/>
                      <a:headEnd/>
                      <a:tailEnd/>
                    </a:ln>
                  </p:spPr>
                  <p:txBody>
                    <a:bodyPr wrap="none" anchor="ctr"/>
                    <a:lstStyle/>
                    <a:p>
                      <a:endParaRPr lang="en-GB">
                        <a:latin typeface="Calibri" pitchFamily="34" charset="0"/>
                      </a:endParaRPr>
                    </a:p>
                  </p:txBody>
                </p:sp>
                <p:cxnSp>
                  <p:nvCxnSpPr>
                    <p:cNvPr id="58" name="Straight Connector 41"/>
                    <p:cNvCxnSpPr>
                      <a:cxnSpLocks noChangeShapeType="1"/>
                    </p:cNvCxnSpPr>
                    <p:nvPr/>
                  </p:nvCxnSpPr>
                  <p:spPr bwMode="auto">
                    <a:xfrm>
                      <a:off x="6294922" y="1615044"/>
                      <a:ext cx="731520" cy="162296"/>
                    </a:xfrm>
                    <a:prstGeom prst="line">
                      <a:avLst/>
                    </a:prstGeom>
                    <a:noFill/>
                    <a:ln w="12700" algn="ctr">
                      <a:solidFill>
                        <a:schemeClr val="tx1"/>
                      </a:solidFill>
                      <a:round/>
                      <a:headEnd/>
                      <a:tailEnd/>
                    </a:ln>
                  </p:spPr>
                </p:cxnSp>
                <p:cxnSp>
                  <p:nvCxnSpPr>
                    <p:cNvPr id="59" name="Straight Connector 42"/>
                    <p:cNvCxnSpPr>
                      <a:cxnSpLocks noChangeShapeType="1"/>
                    </p:cNvCxnSpPr>
                    <p:nvPr/>
                  </p:nvCxnSpPr>
                  <p:spPr bwMode="auto">
                    <a:xfrm rot="10800000" flipV="1">
                      <a:off x="6294923" y="1615043"/>
                      <a:ext cx="736084" cy="152399"/>
                    </a:xfrm>
                    <a:prstGeom prst="line">
                      <a:avLst/>
                    </a:prstGeom>
                    <a:noFill/>
                    <a:ln w="12700" algn="ctr">
                      <a:solidFill>
                        <a:schemeClr val="tx1"/>
                      </a:solidFill>
                      <a:round/>
                      <a:headEnd/>
                      <a:tailEnd/>
                    </a:ln>
                  </p:spPr>
                </p:cxnSp>
              </p:grpSp>
              <p:sp>
                <p:nvSpPr>
                  <p:cNvPr id="47" name="Flowchart: Process 51"/>
                  <p:cNvSpPr>
                    <a:spLocks noChangeArrowheads="1"/>
                  </p:cNvSpPr>
                  <p:nvPr/>
                </p:nvSpPr>
                <p:spPr bwMode="auto">
                  <a:xfrm>
                    <a:off x="10104869" y="2295102"/>
                    <a:ext cx="186568" cy="319248"/>
                  </a:xfrm>
                  <a:prstGeom prst="flowChartProcess">
                    <a:avLst/>
                  </a:prstGeom>
                  <a:gradFill flip="none" rotWithShape="1">
                    <a:gsLst>
                      <a:gs pos="0">
                        <a:srgbClr val="DDEBCF"/>
                      </a:gs>
                      <a:gs pos="50000">
                        <a:srgbClr val="9CB86E"/>
                      </a:gs>
                      <a:gs pos="100000">
                        <a:srgbClr val="156B13"/>
                      </a:gs>
                    </a:gsLst>
                    <a:path path="circle">
                      <a:fillToRect l="50000" t="50000" r="50000" b="50000"/>
                    </a:path>
                    <a:tileRect/>
                  </a:gradFill>
                  <a:ln w="12700" algn="ctr">
                    <a:solidFill>
                      <a:schemeClr val="tx1"/>
                    </a:solidFill>
                    <a:round/>
                    <a:headEnd/>
                    <a:tailEnd/>
                  </a:ln>
                </p:spPr>
                <p:txBody>
                  <a:bodyPr wrap="none" anchor="ctr"/>
                  <a:lstStyle/>
                  <a:p>
                    <a:endParaRPr lang="en-GB">
                      <a:latin typeface="Calibri" pitchFamily="34" charset="0"/>
                    </a:endParaRPr>
                  </a:p>
                </p:txBody>
              </p:sp>
              <p:sp>
                <p:nvSpPr>
                  <p:cNvPr id="48" name="TextBox 52"/>
                  <p:cNvSpPr txBox="1">
                    <a:spLocks noChangeArrowheads="1"/>
                  </p:cNvSpPr>
                  <p:nvPr/>
                </p:nvSpPr>
                <p:spPr bwMode="auto">
                  <a:xfrm>
                    <a:off x="10007706" y="2323587"/>
                    <a:ext cx="448818" cy="276999"/>
                  </a:xfrm>
                  <a:prstGeom prst="rect">
                    <a:avLst/>
                  </a:prstGeom>
                  <a:noFill/>
                  <a:ln w="9525">
                    <a:noFill/>
                    <a:miter lim="800000"/>
                    <a:headEnd/>
                    <a:tailEnd/>
                  </a:ln>
                </p:spPr>
                <p:txBody>
                  <a:bodyPr wrap="square">
                    <a:spAutoFit/>
                  </a:bodyPr>
                  <a:lstStyle/>
                  <a:p>
                    <a:r>
                      <a:rPr lang="en-GB" sz="1200" dirty="0">
                        <a:latin typeface="Calibri" pitchFamily="34" charset="0"/>
                      </a:rPr>
                      <a:t>Gun</a:t>
                    </a:r>
                  </a:p>
                </p:txBody>
              </p:sp>
              <p:grpSp>
                <p:nvGrpSpPr>
                  <p:cNvPr id="20" name="Group 61"/>
                  <p:cNvGrpSpPr>
                    <a:grpSpLocks/>
                  </p:cNvGrpSpPr>
                  <p:nvPr/>
                </p:nvGrpSpPr>
                <p:grpSpPr bwMode="auto">
                  <a:xfrm>
                    <a:off x="10188624" y="2062922"/>
                    <a:ext cx="132671" cy="128528"/>
                    <a:chOff x="5724500" y="1615043"/>
                    <a:chExt cx="736085" cy="162297"/>
                  </a:xfrm>
                </p:grpSpPr>
                <p:sp>
                  <p:nvSpPr>
                    <p:cNvPr id="54" name="Flowchart: Process 62"/>
                    <p:cNvSpPr>
                      <a:spLocks noChangeArrowheads="1"/>
                    </p:cNvSpPr>
                    <p:nvPr/>
                  </p:nvSpPr>
                  <p:spPr bwMode="auto">
                    <a:xfrm>
                      <a:off x="5724500" y="1615044"/>
                      <a:ext cx="736085" cy="162296"/>
                    </a:xfrm>
                    <a:prstGeom prst="flowChartProcess">
                      <a:avLst/>
                    </a:prstGeom>
                    <a:solidFill>
                      <a:schemeClr val="bg1"/>
                    </a:solidFill>
                    <a:ln w="12700" algn="ctr">
                      <a:solidFill>
                        <a:schemeClr val="tx1"/>
                      </a:solidFill>
                      <a:round/>
                      <a:headEnd/>
                      <a:tailEnd/>
                    </a:ln>
                  </p:spPr>
                  <p:txBody>
                    <a:bodyPr wrap="none" anchor="ctr"/>
                    <a:lstStyle/>
                    <a:p>
                      <a:endParaRPr lang="en-GB">
                        <a:latin typeface="Calibri" pitchFamily="34" charset="0"/>
                      </a:endParaRPr>
                    </a:p>
                  </p:txBody>
                </p:sp>
                <p:cxnSp>
                  <p:nvCxnSpPr>
                    <p:cNvPr id="55" name="Straight Connector 63"/>
                    <p:cNvCxnSpPr>
                      <a:cxnSpLocks noChangeShapeType="1"/>
                    </p:cNvCxnSpPr>
                    <p:nvPr/>
                  </p:nvCxnSpPr>
                  <p:spPr bwMode="auto">
                    <a:xfrm>
                      <a:off x="5724500" y="1615044"/>
                      <a:ext cx="731518" cy="162296"/>
                    </a:xfrm>
                    <a:prstGeom prst="line">
                      <a:avLst/>
                    </a:prstGeom>
                    <a:noFill/>
                    <a:ln w="12700" algn="ctr">
                      <a:solidFill>
                        <a:schemeClr val="tx1"/>
                      </a:solidFill>
                      <a:round/>
                      <a:headEnd/>
                      <a:tailEnd/>
                    </a:ln>
                  </p:spPr>
                </p:cxnSp>
                <p:cxnSp>
                  <p:nvCxnSpPr>
                    <p:cNvPr id="56" name="Straight Connector 64"/>
                    <p:cNvCxnSpPr>
                      <a:cxnSpLocks noChangeShapeType="1"/>
                    </p:cNvCxnSpPr>
                    <p:nvPr/>
                  </p:nvCxnSpPr>
                  <p:spPr bwMode="auto">
                    <a:xfrm rot="10800000" flipV="1">
                      <a:off x="5724500" y="1615043"/>
                      <a:ext cx="736085" cy="152398"/>
                    </a:xfrm>
                    <a:prstGeom prst="line">
                      <a:avLst/>
                    </a:prstGeom>
                    <a:noFill/>
                    <a:ln w="12700" algn="ctr">
                      <a:solidFill>
                        <a:schemeClr val="tx1"/>
                      </a:solidFill>
                      <a:round/>
                      <a:headEnd/>
                      <a:tailEnd/>
                    </a:ln>
                  </p:spPr>
                </p:cxnSp>
              </p:grpSp>
              <p:grpSp>
                <p:nvGrpSpPr>
                  <p:cNvPr id="21" name="Group 65"/>
                  <p:cNvGrpSpPr>
                    <a:grpSpLocks/>
                  </p:cNvGrpSpPr>
                  <p:nvPr/>
                </p:nvGrpSpPr>
                <p:grpSpPr bwMode="auto">
                  <a:xfrm>
                    <a:off x="10188624" y="2686905"/>
                    <a:ext cx="132672" cy="126456"/>
                    <a:chOff x="5724494" y="1615043"/>
                    <a:chExt cx="736092" cy="162297"/>
                  </a:xfrm>
                </p:grpSpPr>
                <p:sp>
                  <p:nvSpPr>
                    <p:cNvPr id="51" name="Flowchart: Process 66"/>
                    <p:cNvSpPr>
                      <a:spLocks noChangeArrowheads="1"/>
                    </p:cNvSpPr>
                    <p:nvPr/>
                  </p:nvSpPr>
                  <p:spPr bwMode="auto">
                    <a:xfrm>
                      <a:off x="5724500" y="1615044"/>
                      <a:ext cx="736086" cy="162296"/>
                    </a:xfrm>
                    <a:prstGeom prst="flowChartProcess">
                      <a:avLst/>
                    </a:prstGeom>
                    <a:solidFill>
                      <a:schemeClr val="bg1"/>
                    </a:solidFill>
                    <a:ln w="12700" algn="ctr">
                      <a:solidFill>
                        <a:schemeClr val="tx1"/>
                      </a:solidFill>
                      <a:round/>
                      <a:headEnd/>
                      <a:tailEnd/>
                    </a:ln>
                  </p:spPr>
                  <p:txBody>
                    <a:bodyPr wrap="none" anchor="ctr"/>
                    <a:lstStyle/>
                    <a:p>
                      <a:endParaRPr lang="en-GB">
                        <a:latin typeface="Calibri" pitchFamily="34" charset="0"/>
                      </a:endParaRPr>
                    </a:p>
                  </p:txBody>
                </p:sp>
                <p:cxnSp>
                  <p:nvCxnSpPr>
                    <p:cNvPr id="52" name="Straight Connector 67"/>
                    <p:cNvCxnSpPr>
                      <a:cxnSpLocks noChangeShapeType="1"/>
                    </p:cNvCxnSpPr>
                    <p:nvPr/>
                  </p:nvCxnSpPr>
                  <p:spPr bwMode="auto">
                    <a:xfrm>
                      <a:off x="5724494" y="1615044"/>
                      <a:ext cx="731520" cy="162296"/>
                    </a:xfrm>
                    <a:prstGeom prst="line">
                      <a:avLst/>
                    </a:prstGeom>
                    <a:noFill/>
                    <a:ln w="12700" algn="ctr">
                      <a:solidFill>
                        <a:schemeClr val="tx1"/>
                      </a:solidFill>
                      <a:round/>
                      <a:headEnd/>
                      <a:tailEnd/>
                    </a:ln>
                  </p:spPr>
                </p:cxnSp>
                <p:cxnSp>
                  <p:nvCxnSpPr>
                    <p:cNvPr id="53" name="Straight Connector 68"/>
                    <p:cNvCxnSpPr>
                      <a:cxnSpLocks noChangeShapeType="1"/>
                    </p:cNvCxnSpPr>
                    <p:nvPr/>
                  </p:nvCxnSpPr>
                  <p:spPr bwMode="auto">
                    <a:xfrm rot="10800000" flipV="1">
                      <a:off x="5724500" y="1615043"/>
                      <a:ext cx="736086" cy="152399"/>
                    </a:xfrm>
                    <a:prstGeom prst="line">
                      <a:avLst/>
                    </a:prstGeom>
                    <a:noFill/>
                    <a:ln w="12700" algn="ctr">
                      <a:solidFill>
                        <a:schemeClr val="tx1"/>
                      </a:solidFill>
                      <a:round/>
                      <a:headEnd/>
                      <a:tailEnd/>
                    </a:ln>
                  </p:spPr>
                </p:cxnSp>
              </p:grpSp>
            </p:grpSp>
            <p:grpSp>
              <p:nvGrpSpPr>
                <p:cNvPr id="22" name="Group 50"/>
                <p:cNvGrpSpPr/>
                <p:nvPr/>
              </p:nvGrpSpPr>
              <p:grpSpPr>
                <a:xfrm>
                  <a:off x="2133670" y="1796076"/>
                  <a:ext cx="50319" cy="48748"/>
                  <a:chOff x="2522958" y="1783274"/>
                  <a:chExt cx="132671" cy="128528"/>
                </a:xfrm>
              </p:grpSpPr>
              <p:sp>
                <p:nvSpPr>
                  <p:cNvPr id="40" name="Flowchart: Process 62"/>
                  <p:cNvSpPr>
                    <a:spLocks noChangeArrowheads="1"/>
                  </p:cNvSpPr>
                  <p:nvPr/>
                </p:nvSpPr>
                <p:spPr bwMode="auto">
                  <a:xfrm>
                    <a:off x="2522958" y="1783275"/>
                    <a:ext cx="132671" cy="128527"/>
                  </a:xfrm>
                  <a:prstGeom prst="flowChartProcess">
                    <a:avLst/>
                  </a:prstGeom>
                  <a:solidFill>
                    <a:schemeClr val="bg1"/>
                  </a:solidFill>
                  <a:ln w="12700" algn="ctr">
                    <a:solidFill>
                      <a:schemeClr val="tx1"/>
                    </a:solidFill>
                    <a:round/>
                    <a:headEnd/>
                    <a:tailEnd/>
                  </a:ln>
                </p:spPr>
                <p:txBody>
                  <a:bodyPr wrap="none" anchor="ctr"/>
                  <a:lstStyle/>
                  <a:p>
                    <a:endParaRPr lang="en-GB">
                      <a:latin typeface="Calibri" pitchFamily="34" charset="0"/>
                    </a:endParaRPr>
                  </a:p>
                </p:txBody>
              </p:sp>
              <p:cxnSp>
                <p:nvCxnSpPr>
                  <p:cNvPr id="41" name="Straight Connector 63"/>
                  <p:cNvCxnSpPr>
                    <a:cxnSpLocks noChangeShapeType="1"/>
                  </p:cNvCxnSpPr>
                  <p:nvPr/>
                </p:nvCxnSpPr>
                <p:spPr bwMode="auto">
                  <a:xfrm>
                    <a:off x="2522958" y="1783275"/>
                    <a:ext cx="131848" cy="128527"/>
                  </a:xfrm>
                  <a:prstGeom prst="line">
                    <a:avLst/>
                  </a:prstGeom>
                  <a:noFill/>
                  <a:ln w="12700" algn="ctr">
                    <a:solidFill>
                      <a:schemeClr val="tx1"/>
                    </a:solidFill>
                    <a:round/>
                    <a:headEnd/>
                    <a:tailEnd/>
                  </a:ln>
                </p:spPr>
              </p:cxnSp>
              <p:cxnSp>
                <p:nvCxnSpPr>
                  <p:cNvPr id="42" name="Straight Connector 64"/>
                  <p:cNvCxnSpPr>
                    <a:cxnSpLocks noChangeShapeType="1"/>
                  </p:cNvCxnSpPr>
                  <p:nvPr/>
                </p:nvCxnSpPr>
                <p:spPr bwMode="auto">
                  <a:xfrm rot="10800000" flipV="1">
                    <a:off x="2522958" y="1783274"/>
                    <a:ext cx="132671" cy="120689"/>
                  </a:xfrm>
                  <a:prstGeom prst="line">
                    <a:avLst/>
                  </a:prstGeom>
                  <a:noFill/>
                  <a:ln w="12700" algn="ctr">
                    <a:solidFill>
                      <a:schemeClr val="tx1"/>
                    </a:solidFill>
                    <a:round/>
                    <a:headEnd/>
                    <a:tailEnd/>
                  </a:ln>
                </p:spPr>
              </p:cxnSp>
            </p:grpSp>
            <p:grpSp>
              <p:nvGrpSpPr>
                <p:cNvPr id="24" name="Group 51"/>
                <p:cNvGrpSpPr/>
                <p:nvPr/>
              </p:nvGrpSpPr>
              <p:grpSpPr>
                <a:xfrm>
                  <a:off x="2133358" y="2206109"/>
                  <a:ext cx="50319" cy="48748"/>
                  <a:chOff x="2522958" y="1783274"/>
                  <a:chExt cx="132671" cy="128528"/>
                </a:xfrm>
              </p:grpSpPr>
              <p:sp>
                <p:nvSpPr>
                  <p:cNvPr id="37" name="Flowchart: Process 62"/>
                  <p:cNvSpPr>
                    <a:spLocks noChangeArrowheads="1"/>
                  </p:cNvSpPr>
                  <p:nvPr/>
                </p:nvSpPr>
                <p:spPr bwMode="auto">
                  <a:xfrm>
                    <a:off x="2522958" y="1783275"/>
                    <a:ext cx="132671" cy="128527"/>
                  </a:xfrm>
                  <a:prstGeom prst="flowChartProcess">
                    <a:avLst/>
                  </a:prstGeom>
                  <a:solidFill>
                    <a:schemeClr val="bg1"/>
                  </a:solidFill>
                  <a:ln w="12700" algn="ctr">
                    <a:solidFill>
                      <a:schemeClr val="tx1"/>
                    </a:solidFill>
                    <a:round/>
                    <a:headEnd/>
                    <a:tailEnd/>
                  </a:ln>
                </p:spPr>
                <p:txBody>
                  <a:bodyPr wrap="none" anchor="ctr"/>
                  <a:lstStyle/>
                  <a:p>
                    <a:endParaRPr lang="en-GB">
                      <a:latin typeface="Calibri" pitchFamily="34" charset="0"/>
                    </a:endParaRPr>
                  </a:p>
                </p:txBody>
              </p:sp>
              <p:cxnSp>
                <p:nvCxnSpPr>
                  <p:cNvPr id="38" name="Straight Connector 63"/>
                  <p:cNvCxnSpPr>
                    <a:cxnSpLocks noChangeShapeType="1"/>
                  </p:cNvCxnSpPr>
                  <p:nvPr/>
                </p:nvCxnSpPr>
                <p:spPr bwMode="auto">
                  <a:xfrm>
                    <a:off x="2522958" y="1783275"/>
                    <a:ext cx="131848" cy="128527"/>
                  </a:xfrm>
                  <a:prstGeom prst="line">
                    <a:avLst/>
                  </a:prstGeom>
                  <a:noFill/>
                  <a:ln w="12700" algn="ctr">
                    <a:solidFill>
                      <a:schemeClr val="tx1"/>
                    </a:solidFill>
                    <a:round/>
                    <a:headEnd/>
                    <a:tailEnd/>
                  </a:ln>
                </p:spPr>
              </p:cxnSp>
              <p:cxnSp>
                <p:nvCxnSpPr>
                  <p:cNvPr id="39" name="Straight Connector 64"/>
                  <p:cNvCxnSpPr>
                    <a:cxnSpLocks noChangeShapeType="1"/>
                  </p:cNvCxnSpPr>
                  <p:nvPr/>
                </p:nvCxnSpPr>
                <p:spPr bwMode="auto">
                  <a:xfrm rot="10800000" flipV="1">
                    <a:off x="2522958" y="1783274"/>
                    <a:ext cx="132671" cy="120689"/>
                  </a:xfrm>
                  <a:prstGeom prst="line">
                    <a:avLst/>
                  </a:prstGeom>
                  <a:noFill/>
                  <a:ln w="12700" algn="ctr">
                    <a:solidFill>
                      <a:schemeClr val="tx1"/>
                    </a:solidFill>
                    <a:round/>
                    <a:headEnd/>
                    <a:tailEnd/>
                  </a:ln>
                </p:spPr>
              </p:cxnSp>
            </p:grpSp>
            <p:cxnSp>
              <p:nvCxnSpPr>
                <p:cNvPr id="34" name="Straight Connector 13"/>
                <p:cNvCxnSpPr>
                  <a:stCxn id="47" idx="3"/>
                  <a:endCxn id="43" idx="1"/>
                </p:cNvCxnSpPr>
                <p:nvPr/>
              </p:nvCxnSpPr>
              <p:spPr>
                <a:xfrm>
                  <a:off x="2370557" y="2022678"/>
                  <a:ext cx="331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14"/>
                <p:cNvCxnSpPr>
                  <a:stCxn id="43" idx="3"/>
                  <a:endCxn id="29" idx="1"/>
                </p:cNvCxnSpPr>
                <p:nvPr/>
              </p:nvCxnSpPr>
              <p:spPr>
                <a:xfrm>
                  <a:off x="3657879" y="2022678"/>
                  <a:ext cx="1182613" cy="1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15"/>
                <p:cNvCxnSpPr>
                  <a:stCxn id="29" idx="3"/>
                </p:cNvCxnSpPr>
                <p:nvPr/>
              </p:nvCxnSpPr>
              <p:spPr>
                <a:xfrm>
                  <a:off x="5796136" y="2033858"/>
                  <a:ext cx="38495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42"/>
              <p:cNvGrpSpPr/>
              <p:nvPr/>
            </p:nvGrpSpPr>
            <p:grpSpPr>
              <a:xfrm>
                <a:off x="3923928" y="1527615"/>
                <a:ext cx="2452081" cy="398062"/>
                <a:chOff x="6269805" y="1386539"/>
                <a:chExt cx="955644" cy="398062"/>
              </a:xfrm>
            </p:grpSpPr>
            <p:sp>
              <p:nvSpPr>
                <p:cNvPr id="27" name="Rectangle 26"/>
                <p:cNvSpPr>
                  <a:spLocks noChangeArrowheads="1"/>
                </p:cNvSpPr>
                <p:nvPr/>
              </p:nvSpPr>
              <p:spPr bwMode="auto">
                <a:xfrm>
                  <a:off x="6269805" y="1386539"/>
                  <a:ext cx="955644" cy="319248"/>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w="12700" algn="ctr">
                  <a:solidFill>
                    <a:schemeClr val="tx1"/>
                  </a:solidFill>
                  <a:round/>
                  <a:headEnd/>
                  <a:tailEnd/>
                </a:ln>
              </p:spPr>
              <p:txBody>
                <a:bodyPr wrap="none" anchor="ctr"/>
                <a:lstStyle/>
                <a:p>
                  <a:endParaRPr lang="en-GB">
                    <a:latin typeface="Calibri" pitchFamily="34" charset="0"/>
                  </a:endParaRPr>
                </a:p>
              </p:txBody>
            </p:sp>
            <p:sp>
              <p:nvSpPr>
                <p:cNvPr id="28" name="TextBox 27"/>
                <p:cNvSpPr txBox="1">
                  <a:spLocks noChangeArrowheads="1"/>
                </p:cNvSpPr>
                <p:nvPr/>
              </p:nvSpPr>
              <p:spPr bwMode="auto">
                <a:xfrm>
                  <a:off x="6269805" y="1405625"/>
                  <a:ext cx="955644" cy="378976"/>
                </a:xfrm>
                <a:prstGeom prst="rect">
                  <a:avLst/>
                </a:prstGeom>
                <a:noFill/>
                <a:ln w="9525">
                  <a:noFill/>
                  <a:miter lim="800000"/>
                  <a:headEnd/>
                  <a:tailEnd/>
                </a:ln>
              </p:spPr>
              <p:txBody>
                <a:bodyPr wrap="square">
                  <a:spAutoFit/>
                </a:bodyPr>
                <a:lstStyle/>
                <a:p>
                  <a:pPr algn="ctr"/>
                  <a:r>
                    <a:rPr lang="en-GB" sz="1200" dirty="0" smtClean="0">
                      <a:latin typeface="Calibri" pitchFamily="34" charset="0"/>
                    </a:rPr>
                    <a:t>Linac 3</a:t>
                  </a:r>
                  <a:endParaRPr lang="en-GB" sz="1200" dirty="0">
                    <a:latin typeface="Calibri" pitchFamily="34" charset="0"/>
                  </a:endParaRPr>
                </a:p>
              </p:txBody>
            </p:sp>
          </p:grpSp>
          <p:grpSp>
            <p:nvGrpSpPr>
              <p:cNvPr id="16384" name="Group 45"/>
              <p:cNvGrpSpPr/>
              <p:nvPr/>
            </p:nvGrpSpPr>
            <p:grpSpPr>
              <a:xfrm>
                <a:off x="6444208" y="1527615"/>
                <a:ext cx="2452081" cy="395484"/>
                <a:chOff x="6269805" y="1389116"/>
                <a:chExt cx="955644" cy="395484"/>
              </a:xfrm>
            </p:grpSpPr>
            <p:sp>
              <p:nvSpPr>
                <p:cNvPr id="25" name="Rectangle 24"/>
                <p:cNvSpPr>
                  <a:spLocks noChangeArrowheads="1"/>
                </p:cNvSpPr>
                <p:nvPr/>
              </p:nvSpPr>
              <p:spPr bwMode="auto">
                <a:xfrm>
                  <a:off x="6269805" y="1389116"/>
                  <a:ext cx="955644" cy="319248"/>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w="12700" algn="ctr">
                  <a:solidFill>
                    <a:schemeClr val="tx1"/>
                  </a:solidFill>
                  <a:round/>
                  <a:headEnd/>
                  <a:tailEnd/>
                </a:ln>
              </p:spPr>
              <p:txBody>
                <a:bodyPr wrap="none" anchor="ctr"/>
                <a:lstStyle/>
                <a:p>
                  <a:endParaRPr lang="en-GB">
                    <a:latin typeface="Calibri" pitchFamily="34" charset="0"/>
                  </a:endParaRPr>
                </a:p>
              </p:txBody>
            </p:sp>
            <p:sp>
              <p:nvSpPr>
                <p:cNvPr id="26" name="TextBox 25"/>
                <p:cNvSpPr txBox="1">
                  <a:spLocks noChangeArrowheads="1"/>
                </p:cNvSpPr>
                <p:nvPr/>
              </p:nvSpPr>
              <p:spPr bwMode="auto">
                <a:xfrm>
                  <a:off x="6269805" y="1405624"/>
                  <a:ext cx="955644" cy="378976"/>
                </a:xfrm>
                <a:prstGeom prst="rect">
                  <a:avLst/>
                </a:prstGeom>
                <a:noFill/>
                <a:ln w="9525">
                  <a:noFill/>
                  <a:miter lim="800000"/>
                  <a:headEnd/>
                  <a:tailEnd/>
                </a:ln>
              </p:spPr>
              <p:txBody>
                <a:bodyPr wrap="square">
                  <a:spAutoFit/>
                </a:bodyPr>
                <a:lstStyle/>
                <a:p>
                  <a:pPr algn="ctr"/>
                  <a:r>
                    <a:rPr lang="en-GB" sz="1200" dirty="0" smtClean="0">
                      <a:latin typeface="Calibri" pitchFamily="34" charset="0"/>
                    </a:rPr>
                    <a:t>Linac 4</a:t>
                  </a:r>
                  <a:endParaRPr lang="en-GB" sz="1200" dirty="0">
                    <a:latin typeface="Calibri" pitchFamily="34" charset="0"/>
                  </a:endParaRPr>
                </a:p>
              </p:txBody>
            </p:sp>
          </p:grpSp>
          <p:cxnSp>
            <p:nvCxnSpPr>
              <p:cNvPr id="23" name="Straight Connector 22"/>
              <p:cNvCxnSpPr>
                <a:stCxn id="28" idx="3"/>
                <a:endCxn id="26" idx="1"/>
              </p:cNvCxnSpPr>
              <p:nvPr/>
            </p:nvCxnSpPr>
            <p:spPr>
              <a:xfrm flipV="1">
                <a:off x="6376010" y="1733611"/>
                <a:ext cx="68198" cy="257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bwMode="auto">
            <a:xfrm rot="5400000" flipH="1" flipV="1">
              <a:off x="10171240" y="34069598"/>
              <a:ext cx="114074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1" name="Straight Connector 10"/>
            <p:cNvCxnSpPr/>
            <p:nvPr/>
          </p:nvCxnSpPr>
          <p:spPr bwMode="auto">
            <a:xfrm rot="5400000" flipH="1" flipV="1">
              <a:off x="11452633" y="34069598"/>
              <a:ext cx="114074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 name="Straight Connector 11"/>
            <p:cNvCxnSpPr/>
            <p:nvPr/>
          </p:nvCxnSpPr>
          <p:spPr bwMode="auto">
            <a:xfrm rot="5400000" flipH="1" flipV="1">
              <a:off x="13492607" y="34069598"/>
              <a:ext cx="114074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3" name="Straight Connector 12"/>
            <p:cNvCxnSpPr/>
            <p:nvPr/>
          </p:nvCxnSpPr>
          <p:spPr bwMode="auto">
            <a:xfrm rot="5400000" flipH="1" flipV="1">
              <a:off x="16040271" y="34111547"/>
              <a:ext cx="114074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 name="Straight Connector 13"/>
            <p:cNvCxnSpPr/>
            <p:nvPr/>
          </p:nvCxnSpPr>
          <p:spPr bwMode="auto">
            <a:xfrm rot="5400000" flipH="1" flipV="1">
              <a:off x="18641558" y="34152988"/>
              <a:ext cx="114074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5" name="TextBox 14"/>
            <p:cNvSpPr txBox="1"/>
            <p:nvPr/>
          </p:nvSpPr>
          <p:spPr>
            <a:xfrm>
              <a:off x="10438410" y="34628447"/>
              <a:ext cx="593432" cy="276999"/>
            </a:xfrm>
            <a:prstGeom prst="rect">
              <a:avLst/>
            </a:prstGeom>
            <a:noFill/>
          </p:spPr>
          <p:txBody>
            <a:bodyPr wrap="none" rtlCol="0">
              <a:spAutoFit/>
            </a:bodyPr>
            <a:lstStyle/>
            <a:p>
              <a:r>
                <a:rPr lang="en-GB" sz="1200" dirty="0" smtClean="0">
                  <a:latin typeface="Calibri" pitchFamily="34" charset="0"/>
                  <a:cs typeface="Calibri" pitchFamily="34" charset="0"/>
                </a:rPr>
                <a:t>5 </a:t>
              </a:r>
              <a:r>
                <a:rPr lang="en-GB" sz="1200" dirty="0" err="1" smtClean="0">
                  <a:latin typeface="Calibri" pitchFamily="34" charset="0"/>
                  <a:cs typeface="Calibri" pitchFamily="34" charset="0"/>
                </a:rPr>
                <a:t>MeV</a:t>
              </a:r>
              <a:endParaRPr lang="en-GB" sz="1200" dirty="0">
                <a:latin typeface="Calibri" pitchFamily="34" charset="0"/>
                <a:cs typeface="Calibri" pitchFamily="34" charset="0"/>
              </a:endParaRPr>
            </a:p>
          </p:txBody>
        </p:sp>
        <p:sp>
          <p:nvSpPr>
            <p:cNvPr id="16" name="TextBox 15"/>
            <p:cNvSpPr txBox="1"/>
            <p:nvPr/>
          </p:nvSpPr>
          <p:spPr>
            <a:xfrm>
              <a:off x="11707060" y="34650190"/>
              <a:ext cx="2128141" cy="631626"/>
            </a:xfrm>
            <a:prstGeom prst="rect">
              <a:avLst/>
            </a:prstGeom>
            <a:noFill/>
          </p:spPr>
          <p:txBody>
            <a:bodyPr wrap="none" rtlCol="0">
              <a:spAutoFit/>
            </a:bodyPr>
            <a:lstStyle/>
            <a:p>
              <a:r>
                <a:rPr lang="en-GB" sz="1200" dirty="0" smtClean="0">
                  <a:latin typeface="Calibri" pitchFamily="34" charset="0"/>
                  <a:cs typeface="Calibri" pitchFamily="34" charset="0"/>
                </a:rPr>
                <a:t>10 </a:t>
              </a:r>
              <a:r>
                <a:rPr lang="en-GB" sz="1200" dirty="0" err="1" smtClean="0">
                  <a:latin typeface="Calibri" pitchFamily="34" charset="0"/>
                  <a:cs typeface="Calibri" pitchFamily="34" charset="0"/>
                </a:rPr>
                <a:t>MeV</a:t>
              </a:r>
              <a:r>
                <a:rPr lang="en-GB" sz="1200" dirty="0" smtClean="0">
                  <a:latin typeface="Calibri" pitchFamily="34" charset="0"/>
                  <a:cs typeface="Calibri" pitchFamily="34" charset="0"/>
                </a:rPr>
                <a:t> (bunching)</a:t>
              </a:r>
            </a:p>
            <a:p>
              <a:r>
                <a:rPr lang="en-GB" sz="1200" dirty="0" smtClean="0">
                  <a:latin typeface="Calibri" pitchFamily="34" charset="0"/>
                  <a:cs typeface="Calibri" pitchFamily="34" charset="0"/>
                </a:rPr>
                <a:t>35 </a:t>
              </a:r>
              <a:r>
                <a:rPr lang="en-GB" sz="1200" dirty="0" err="1" smtClean="0">
                  <a:latin typeface="Calibri" pitchFamily="34" charset="0"/>
                  <a:cs typeface="Calibri" pitchFamily="34" charset="0"/>
                </a:rPr>
                <a:t>MeV</a:t>
              </a:r>
              <a:r>
                <a:rPr lang="en-GB" sz="1200" dirty="0" smtClean="0">
                  <a:latin typeface="Calibri" pitchFamily="34" charset="0"/>
                  <a:cs typeface="Calibri" pitchFamily="34" charset="0"/>
                </a:rPr>
                <a:t> (accelerating)</a:t>
              </a:r>
              <a:endParaRPr lang="en-GB" sz="1200" dirty="0">
                <a:latin typeface="Calibri" pitchFamily="34" charset="0"/>
                <a:cs typeface="Calibri" pitchFamily="34" charset="0"/>
              </a:endParaRPr>
            </a:p>
          </p:txBody>
        </p:sp>
        <p:sp>
          <p:nvSpPr>
            <p:cNvPr id="17" name="TextBox 16"/>
            <p:cNvSpPr txBox="1"/>
            <p:nvPr/>
          </p:nvSpPr>
          <p:spPr>
            <a:xfrm>
              <a:off x="13712011" y="34660097"/>
              <a:ext cx="1211112" cy="378976"/>
            </a:xfrm>
            <a:prstGeom prst="rect">
              <a:avLst/>
            </a:prstGeom>
            <a:noFill/>
          </p:spPr>
          <p:txBody>
            <a:bodyPr wrap="square" rtlCol="0">
              <a:spAutoFit/>
            </a:bodyPr>
            <a:lstStyle/>
            <a:p>
              <a:r>
                <a:rPr lang="en-GB" sz="1200" dirty="0" smtClean="0">
                  <a:latin typeface="Calibri" pitchFamily="34" charset="0"/>
                  <a:cs typeface="Calibri" pitchFamily="34" charset="0"/>
                </a:rPr>
                <a:t>50 </a:t>
              </a:r>
              <a:r>
                <a:rPr lang="en-GB" sz="1200" dirty="0" err="1" smtClean="0">
                  <a:latin typeface="Calibri" pitchFamily="34" charset="0"/>
                  <a:cs typeface="Calibri" pitchFamily="34" charset="0"/>
                </a:rPr>
                <a:t>MeV</a:t>
              </a:r>
              <a:endParaRPr lang="en-GB" sz="1200" dirty="0">
                <a:latin typeface="Calibri" pitchFamily="34" charset="0"/>
                <a:cs typeface="Calibri" pitchFamily="34" charset="0"/>
              </a:endParaRPr>
            </a:p>
          </p:txBody>
        </p:sp>
        <p:sp>
          <p:nvSpPr>
            <p:cNvPr id="18" name="TextBox 17"/>
            <p:cNvSpPr txBox="1"/>
            <p:nvPr/>
          </p:nvSpPr>
          <p:spPr>
            <a:xfrm>
              <a:off x="16263226" y="34705640"/>
              <a:ext cx="750526" cy="276999"/>
            </a:xfrm>
            <a:prstGeom prst="rect">
              <a:avLst/>
            </a:prstGeom>
            <a:noFill/>
          </p:spPr>
          <p:txBody>
            <a:bodyPr wrap="none" rtlCol="0">
              <a:spAutoFit/>
            </a:bodyPr>
            <a:lstStyle/>
            <a:p>
              <a:r>
                <a:rPr lang="en-GB" sz="1200" dirty="0" smtClean="0">
                  <a:latin typeface="Calibri" pitchFamily="34" charset="0"/>
                  <a:cs typeface="Calibri" pitchFamily="34" charset="0"/>
                </a:rPr>
                <a:t>145 </a:t>
              </a:r>
              <a:r>
                <a:rPr lang="en-GB" sz="1200" dirty="0" err="1" smtClean="0">
                  <a:latin typeface="Calibri" pitchFamily="34" charset="0"/>
                  <a:cs typeface="Calibri" pitchFamily="34" charset="0"/>
                </a:rPr>
                <a:t>MeV</a:t>
              </a:r>
              <a:endParaRPr lang="en-GB" sz="1200" dirty="0">
                <a:latin typeface="Calibri" pitchFamily="34" charset="0"/>
                <a:cs typeface="Calibri" pitchFamily="34" charset="0"/>
              </a:endParaRPr>
            </a:p>
          </p:txBody>
        </p:sp>
        <p:sp>
          <p:nvSpPr>
            <p:cNvPr id="19" name="TextBox 18"/>
            <p:cNvSpPr txBox="1"/>
            <p:nvPr/>
          </p:nvSpPr>
          <p:spPr>
            <a:xfrm>
              <a:off x="18838192" y="34727411"/>
              <a:ext cx="715260" cy="276999"/>
            </a:xfrm>
            <a:prstGeom prst="rect">
              <a:avLst/>
            </a:prstGeom>
            <a:noFill/>
          </p:spPr>
          <p:txBody>
            <a:bodyPr wrap="none" rtlCol="0">
              <a:spAutoFit/>
            </a:bodyPr>
            <a:lstStyle/>
            <a:p>
              <a:r>
                <a:rPr lang="en-GB" sz="1200" dirty="0" smtClean="0">
                  <a:latin typeface="Calibri" pitchFamily="34" charset="0"/>
                  <a:cs typeface="Calibri" pitchFamily="34" charset="0"/>
                </a:rPr>
                <a:t>240MeV</a:t>
              </a:r>
              <a:endParaRPr lang="en-GB" sz="1200" dirty="0">
                <a:latin typeface="Calibri" pitchFamily="34" charset="0"/>
                <a:cs typeface="Calibri" pitchFamily="34" charset="0"/>
              </a:endParaRPr>
            </a:p>
          </p:txBody>
        </p:sp>
      </p:grpSp>
      <p:pic>
        <p:nvPicPr>
          <p:cNvPr id="16387" name="Picture 3"/>
          <p:cNvPicPr>
            <a:picLocks noChangeAspect="1" noChangeArrowheads="1"/>
          </p:cNvPicPr>
          <p:nvPr/>
        </p:nvPicPr>
        <p:blipFill>
          <a:blip r:embed="rId2" cstate="print"/>
          <a:srcRect/>
          <a:stretch>
            <a:fillRect/>
          </a:stretch>
        </p:blipFill>
        <p:spPr bwMode="auto">
          <a:xfrm>
            <a:off x="0" y="1342065"/>
            <a:ext cx="9144000" cy="909291"/>
          </a:xfrm>
          <a:prstGeom prst="rect">
            <a:avLst/>
          </a:prstGeom>
          <a:noFill/>
          <a:ln w="9525">
            <a:noFill/>
            <a:miter lim="800000"/>
            <a:headEnd/>
            <a:tailEnd/>
          </a:ln>
        </p:spPr>
      </p:pic>
      <p:sp>
        <p:nvSpPr>
          <p:cNvPr id="71" name="TextBox 70"/>
          <p:cNvSpPr txBox="1"/>
          <p:nvPr/>
        </p:nvSpPr>
        <p:spPr>
          <a:xfrm>
            <a:off x="1625889" y="5419837"/>
            <a:ext cx="5872120" cy="338554"/>
          </a:xfrm>
          <a:prstGeom prst="rect">
            <a:avLst/>
          </a:prstGeom>
          <a:noFill/>
        </p:spPr>
        <p:txBody>
          <a:bodyPr wrap="none" rtlCol="0">
            <a:spAutoFit/>
          </a:bodyPr>
          <a:lstStyle/>
          <a:p>
            <a:r>
              <a:rPr lang="en-GB" sz="1600" dirty="0" smtClean="0"/>
              <a:t>S</a:t>
            </a:r>
            <a:r>
              <a:rPr lang="en-GB" sz="1600" i="1" dirty="0" smtClean="0"/>
              <a:t>ingle-spike SASE, EEHG, HGHG, novel short pulse schemes</a:t>
            </a:r>
            <a:endParaRPr lang="en-GB" sz="1600" dirty="0"/>
          </a:p>
        </p:txBody>
      </p:sp>
      <p:sp>
        <p:nvSpPr>
          <p:cNvPr id="72" name="TextBox 71"/>
          <p:cNvSpPr txBox="1"/>
          <p:nvPr/>
        </p:nvSpPr>
        <p:spPr>
          <a:xfrm>
            <a:off x="4878700" y="3781211"/>
            <a:ext cx="3696050" cy="1477328"/>
          </a:xfrm>
          <a:prstGeom prst="rect">
            <a:avLst/>
          </a:prstGeom>
          <a:noFill/>
        </p:spPr>
        <p:txBody>
          <a:bodyPr wrap="square" rtlCol="0">
            <a:spAutoFit/>
          </a:bodyPr>
          <a:lstStyle/>
          <a:p>
            <a:pPr marL="180975" indent="-180975">
              <a:buFont typeface="Arial" pitchFamily="34" charset="0"/>
              <a:buChar char="•"/>
            </a:pPr>
            <a:r>
              <a:rPr lang="en-GB" dirty="0" smtClean="0"/>
              <a:t>Charge ranges from 10 </a:t>
            </a:r>
            <a:r>
              <a:rPr lang="en-GB" dirty="0" err="1" smtClean="0"/>
              <a:t>pC</a:t>
            </a:r>
            <a:r>
              <a:rPr lang="en-GB" dirty="0" smtClean="0"/>
              <a:t> – 250 </a:t>
            </a:r>
            <a:r>
              <a:rPr lang="en-GB" dirty="0" err="1" smtClean="0"/>
              <a:t>pC</a:t>
            </a:r>
            <a:endParaRPr lang="en-GB" dirty="0" smtClean="0"/>
          </a:p>
          <a:p>
            <a:pPr marL="180975" indent="-180975">
              <a:buFont typeface="Arial" pitchFamily="34" charset="0"/>
              <a:buChar char="•"/>
            </a:pPr>
            <a:r>
              <a:rPr lang="en-GB" dirty="0" smtClean="0"/>
              <a:t>1 mm </a:t>
            </a:r>
            <a:r>
              <a:rPr lang="en-GB" dirty="0" err="1" smtClean="0"/>
              <a:t>mrad</a:t>
            </a:r>
            <a:r>
              <a:rPr lang="en-GB" dirty="0" smtClean="0"/>
              <a:t> and less emittance</a:t>
            </a:r>
          </a:p>
          <a:p>
            <a:pPr marL="180975" indent="-180975">
              <a:buFont typeface="Arial" pitchFamily="34" charset="0"/>
              <a:buChar char="•"/>
            </a:pPr>
            <a:r>
              <a:rPr lang="en-GB" dirty="0" smtClean="0"/>
              <a:t>300 A current over 300 </a:t>
            </a:r>
            <a:r>
              <a:rPr lang="en-GB" dirty="0" err="1" smtClean="0"/>
              <a:t>fs</a:t>
            </a:r>
            <a:r>
              <a:rPr lang="en-GB" dirty="0" smtClean="0"/>
              <a:t> bunch length for seeding schemes</a:t>
            </a:r>
            <a:endParaRPr lang="en-GB" dirty="0"/>
          </a:p>
        </p:txBody>
      </p:sp>
      <p:sp>
        <p:nvSpPr>
          <p:cNvPr id="64" name="Date Placeholder 63"/>
          <p:cNvSpPr>
            <a:spLocks noGrp="1"/>
          </p:cNvSpPr>
          <p:nvPr>
            <p:ph type="dt" sz="half" idx="2"/>
          </p:nvPr>
        </p:nvSpPr>
        <p:spPr/>
        <p:txBody>
          <a:bodyPr/>
          <a:lstStyle/>
          <a:p>
            <a:r>
              <a:rPr lang="en-US" smtClean="0"/>
              <a:t>5-9 March 2012</a:t>
            </a:r>
            <a:endParaRPr lang="en-GB" dirty="0"/>
          </a:p>
        </p:txBody>
      </p:sp>
      <p:sp>
        <p:nvSpPr>
          <p:cNvPr id="66" name="Footer Placeholder 65"/>
          <p:cNvSpPr>
            <a:spLocks noGrp="1"/>
          </p:cNvSpPr>
          <p:nvPr>
            <p:ph type="ftr" sz="quarter" idx="3"/>
          </p:nvPr>
        </p:nvSpPr>
        <p:spPr/>
        <p:txBody>
          <a:bodyPr/>
          <a:lstStyle/>
          <a:p>
            <a:r>
              <a:rPr lang="en-GB" smtClean="0"/>
              <a:t>B.L. Militsyn, FLS 2012, Newport News, USA</a:t>
            </a:r>
            <a:endParaRPr lang="en-GB" dirty="0"/>
          </a:p>
        </p:txBody>
      </p:sp>
      <p:sp>
        <p:nvSpPr>
          <p:cNvPr id="68" name="Slide Number Placeholder 67"/>
          <p:cNvSpPr>
            <a:spLocks noGrp="1"/>
          </p:cNvSpPr>
          <p:nvPr>
            <p:ph type="sldNum" sz="quarter" idx="4"/>
          </p:nvPr>
        </p:nvSpPr>
        <p:spPr/>
        <p:txBody>
          <a:bodyPr/>
          <a:lstStyle/>
          <a:p>
            <a:fld id="{D98124DF-0372-4553-BCBA-47C2D737882B}" type="slidenum">
              <a:rPr lang="en-GB" smtClean="0"/>
              <a:pPr/>
              <a:t>25</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sz="2400" b="1" i="1" dirty="0" smtClean="0"/>
              <a:t>Preliminary Parameters of the CLARA FEL</a:t>
            </a:r>
          </a:p>
        </p:txBody>
      </p:sp>
      <p:sp>
        <p:nvSpPr>
          <p:cNvPr id="45059" name="Content Placeholder 6"/>
          <p:cNvSpPr>
            <a:spLocks noGrp="1"/>
          </p:cNvSpPr>
          <p:nvPr>
            <p:ph idx="1"/>
          </p:nvPr>
        </p:nvSpPr>
        <p:spPr>
          <a:xfrm>
            <a:off x="685800" y="1256538"/>
            <a:ext cx="7772400" cy="4464050"/>
          </a:xfrm>
        </p:spPr>
        <p:txBody>
          <a:bodyPr/>
          <a:lstStyle/>
          <a:p>
            <a:r>
              <a:rPr lang="en-GB" sz="2400" dirty="0" smtClean="0"/>
              <a:t>Beam Energy ~250MeV</a:t>
            </a:r>
          </a:p>
          <a:p>
            <a:r>
              <a:rPr lang="en-GB" sz="2400" dirty="0" smtClean="0"/>
              <a:t>SASE Saturation length &lt;15m</a:t>
            </a:r>
          </a:p>
          <a:p>
            <a:r>
              <a:rPr lang="en-GB" sz="2400" dirty="0" smtClean="0"/>
              <a:t>Seed with </a:t>
            </a:r>
            <a:r>
              <a:rPr lang="en-GB" sz="2400" dirty="0" err="1" smtClean="0"/>
              <a:t>Ti:Sa</a:t>
            </a:r>
            <a:r>
              <a:rPr lang="en-GB" sz="2400" dirty="0" smtClean="0"/>
              <a:t> 800nm, </a:t>
            </a:r>
            <a:r>
              <a:rPr lang="en-GB" sz="2400" dirty="0" err="1" smtClean="0"/>
              <a:t>lase</a:t>
            </a:r>
            <a:r>
              <a:rPr lang="en-GB" sz="2400" dirty="0" smtClean="0"/>
              <a:t> up to 8</a:t>
            </a:r>
            <a:r>
              <a:rPr lang="en-GB" sz="2400" baseline="30000" dirty="0" smtClean="0"/>
              <a:t>th</a:t>
            </a:r>
            <a:r>
              <a:rPr lang="en-GB" sz="2400" dirty="0" smtClean="0"/>
              <a:t> harmonic</a:t>
            </a:r>
          </a:p>
          <a:p>
            <a:r>
              <a:rPr lang="en-GB" sz="2400" dirty="0" smtClean="0"/>
              <a:t>Seeding with HHG at 100nm also possible</a:t>
            </a:r>
          </a:p>
          <a:p>
            <a:r>
              <a:rPr lang="en-GB" sz="2400" dirty="0" smtClean="0"/>
              <a:t>Single spike SASE driven by electron bunches length ~50fs FWHM and charge &lt;20pC </a:t>
            </a:r>
          </a:p>
          <a:p>
            <a:r>
              <a:rPr lang="en-GB" sz="2400" dirty="0" smtClean="0"/>
              <a:t>Seeding driven by electron bunches with a peak current ~400A, flat top ~300fs and charge &lt;200pC</a:t>
            </a:r>
          </a:p>
          <a:p>
            <a:endParaRPr lang="en-GB" dirty="0" smtClean="0"/>
          </a:p>
          <a:p>
            <a:endParaRPr lang="en-GB" dirty="0" smtClean="0"/>
          </a:p>
        </p:txBody>
      </p:sp>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26</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Conclusion</a:t>
            </a:r>
            <a:endParaRPr lang="en-GB" sz="2400" b="1" i="1" dirty="0"/>
          </a:p>
        </p:txBody>
      </p:sp>
      <p:sp>
        <p:nvSpPr>
          <p:cNvPr id="3" name="Content Placeholder 2"/>
          <p:cNvSpPr>
            <a:spLocks noGrp="1"/>
          </p:cNvSpPr>
          <p:nvPr>
            <p:ph idx="1"/>
          </p:nvPr>
        </p:nvSpPr>
        <p:spPr>
          <a:xfrm>
            <a:off x="457200" y="824659"/>
            <a:ext cx="8229600" cy="4824413"/>
          </a:xfrm>
        </p:spPr>
        <p:txBody>
          <a:bodyPr/>
          <a:lstStyle/>
          <a:p>
            <a:r>
              <a:rPr lang="en-GB" sz="2000" dirty="0" smtClean="0"/>
              <a:t>EBTF </a:t>
            </a:r>
            <a:r>
              <a:rPr lang="en-GB" sz="2000" dirty="0" smtClean="0"/>
              <a:t>high brightness electron </a:t>
            </a:r>
            <a:r>
              <a:rPr lang="en-GB" sz="2000" dirty="0" err="1" smtClean="0"/>
              <a:t>photoinjector</a:t>
            </a:r>
            <a:r>
              <a:rPr lang="en-GB" sz="2000" dirty="0" smtClean="0"/>
              <a:t> </a:t>
            </a:r>
            <a:r>
              <a:rPr lang="en-GB" sz="2000" dirty="0" smtClean="0"/>
              <a:t>is funded and under construction</a:t>
            </a:r>
          </a:p>
          <a:p>
            <a:pPr lvl="1"/>
            <a:r>
              <a:rPr lang="en-GB" sz="1600" dirty="0" smtClean="0"/>
              <a:t>Front end for ongoing project </a:t>
            </a:r>
            <a:r>
              <a:rPr lang="en-GB" sz="1600" dirty="0" smtClean="0"/>
              <a:t>CLARA</a:t>
            </a:r>
          </a:p>
          <a:p>
            <a:pPr lvl="1"/>
            <a:r>
              <a:rPr lang="en-GB" sz="1600" dirty="0" smtClean="0"/>
              <a:t>Source of electrons for industrial and scientific users</a:t>
            </a:r>
            <a:endParaRPr lang="en-GB" sz="1600" dirty="0" smtClean="0"/>
          </a:p>
          <a:p>
            <a:pPr lvl="1"/>
            <a:r>
              <a:rPr lang="en-GB" sz="1600" dirty="0" smtClean="0"/>
              <a:t>Operation with ultra short bunches</a:t>
            </a:r>
          </a:p>
          <a:p>
            <a:pPr lvl="1"/>
            <a:r>
              <a:rPr lang="en-GB" sz="1600" dirty="0" smtClean="0"/>
              <a:t>Experiments with electron </a:t>
            </a:r>
            <a:r>
              <a:rPr lang="en-GB" sz="1600" dirty="0" err="1" smtClean="0"/>
              <a:t>difraction</a:t>
            </a:r>
            <a:endParaRPr lang="en-GB" sz="1600" dirty="0" smtClean="0"/>
          </a:p>
          <a:p>
            <a:r>
              <a:rPr lang="en-GB" sz="2000" dirty="0" smtClean="0"/>
              <a:t>Photocathode research </a:t>
            </a:r>
            <a:r>
              <a:rPr lang="en-GB" sz="2000" dirty="0" smtClean="0"/>
              <a:t>program</a:t>
            </a:r>
            <a:endParaRPr lang="en-GB" sz="2000" dirty="0" smtClean="0"/>
          </a:p>
          <a:p>
            <a:pPr lvl="1"/>
            <a:r>
              <a:rPr lang="en-GB" sz="1600" dirty="0" smtClean="0"/>
              <a:t>Metal </a:t>
            </a:r>
            <a:r>
              <a:rPr lang="en-GB" sz="1600" dirty="0" smtClean="0"/>
              <a:t>photocathode development program has been started and successfully </a:t>
            </a:r>
            <a:r>
              <a:rPr lang="en-GB" sz="1600" dirty="0" smtClean="0"/>
              <a:t>expanded</a:t>
            </a:r>
          </a:p>
          <a:p>
            <a:pPr lvl="1"/>
            <a:endParaRPr lang="en-GB" sz="1600" dirty="0" smtClean="0"/>
          </a:p>
          <a:p>
            <a:pPr>
              <a:buNone/>
            </a:pPr>
            <a:endParaRPr lang="en-GB" sz="2000" dirty="0"/>
          </a:p>
        </p:txBody>
      </p:sp>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27</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Thanks to:</a:t>
            </a:r>
            <a:endParaRPr lang="en-GB" sz="2400" b="1" i="1" dirty="0"/>
          </a:p>
        </p:txBody>
      </p:sp>
      <p:sp>
        <p:nvSpPr>
          <p:cNvPr id="3" name="Content Placeholder 2"/>
          <p:cNvSpPr>
            <a:spLocks noGrp="1"/>
          </p:cNvSpPr>
          <p:nvPr>
            <p:ph sz="half" idx="1"/>
          </p:nvPr>
        </p:nvSpPr>
        <p:spPr/>
        <p:txBody>
          <a:bodyPr/>
          <a:lstStyle/>
          <a:p>
            <a:pPr>
              <a:buNone/>
            </a:pPr>
            <a:r>
              <a:rPr lang="en-US" sz="2400" dirty="0" smtClean="0"/>
              <a:t>D. Angal-Kalinin </a:t>
            </a:r>
          </a:p>
          <a:p>
            <a:pPr>
              <a:buNone/>
            </a:pPr>
            <a:r>
              <a:rPr lang="en-US" sz="2400" dirty="0" smtClean="0"/>
              <a:t>C. Hill </a:t>
            </a:r>
          </a:p>
          <a:p>
            <a:pPr>
              <a:buNone/>
            </a:pPr>
            <a:r>
              <a:rPr lang="en-US" sz="2400" dirty="0" smtClean="0"/>
              <a:t>S.P. Jamison </a:t>
            </a:r>
          </a:p>
          <a:p>
            <a:pPr>
              <a:buNone/>
            </a:pPr>
            <a:r>
              <a:rPr lang="en-US" sz="2400" dirty="0" smtClean="0"/>
              <a:t>J.W. McKenzie </a:t>
            </a:r>
          </a:p>
          <a:p>
            <a:pPr>
              <a:buNone/>
            </a:pPr>
            <a:r>
              <a:rPr lang="en-US" sz="2400" dirty="0" smtClean="0"/>
              <a:t>K.J. Middleman </a:t>
            </a:r>
          </a:p>
          <a:p>
            <a:pPr>
              <a:buNone/>
            </a:pPr>
            <a:r>
              <a:rPr lang="en-US" sz="2400" dirty="0" smtClean="0"/>
              <a:t>M.D. Roper </a:t>
            </a:r>
          </a:p>
          <a:p>
            <a:pPr>
              <a:buNone/>
            </a:pPr>
            <a:endParaRPr lang="en-GB" dirty="0" smtClean="0"/>
          </a:p>
        </p:txBody>
      </p:sp>
      <p:sp>
        <p:nvSpPr>
          <p:cNvPr id="7" name="Content Placeholder 6"/>
          <p:cNvSpPr>
            <a:spLocks noGrp="1"/>
          </p:cNvSpPr>
          <p:nvPr>
            <p:ph sz="half" idx="2"/>
          </p:nvPr>
        </p:nvSpPr>
        <p:spPr/>
        <p:txBody>
          <a:bodyPr/>
          <a:lstStyle/>
          <a:p>
            <a:pPr>
              <a:buNone/>
            </a:pPr>
            <a:r>
              <a:rPr lang="en-US" sz="2400" dirty="0" smtClean="0"/>
              <a:t>R.J. Smith </a:t>
            </a:r>
          </a:p>
          <a:p>
            <a:pPr>
              <a:buNone/>
            </a:pPr>
            <a:r>
              <a:rPr lang="en-US" sz="2400" dirty="0" smtClean="0"/>
              <a:t>B.J.A. Shepherd </a:t>
            </a:r>
          </a:p>
          <a:p>
            <a:pPr>
              <a:buNone/>
            </a:pPr>
            <a:r>
              <a:rPr lang="en-US" sz="2400" dirty="0" smtClean="0"/>
              <a:t>R. Valizadeh </a:t>
            </a:r>
          </a:p>
          <a:p>
            <a:pPr>
              <a:buNone/>
            </a:pPr>
            <a:r>
              <a:rPr lang="en-US" sz="2400" dirty="0" smtClean="0"/>
              <a:t>A.E. Wheelhouse</a:t>
            </a:r>
            <a:endParaRPr lang="en-GB" sz="2400" dirty="0"/>
          </a:p>
        </p:txBody>
      </p:sp>
      <p:sp>
        <p:nvSpPr>
          <p:cNvPr id="8" name="Date Placeholder 7"/>
          <p:cNvSpPr>
            <a:spLocks noGrp="1"/>
          </p:cNvSpPr>
          <p:nvPr>
            <p:ph type="dt" sz="half" idx="10"/>
          </p:nvPr>
        </p:nvSpPr>
        <p:spPr/>
        <p:txBody>
          <a:bodyPr/>
          <a:lstStyle/>
          <a:p>
            <a:r>
              <a:rPr lang="en-US" smtClean="0"/>
              <a:t>5-9 March 2012</a:t>
            </a:r>
            <a:endParaRPr lang="en-GB" dirty="0"/>
          </a:p>
        </p:txBody>
      </p:sp>
      <p:sp>
        <p:nvSpPr>
          <p:cNvPr id="10" name="Footer Placeholder 9"/>
          <p:cNvSpPr>
            <a:spLocks noGrp="1"/>
          </p:cNvSpPr>
          <p:nvPr>
            <p:ph type="ftr" sz="quarter" idx="3"/>
          </p:nvPr>
        </p:nvSpPr>
        <p:spPr/>
        <p:txBody>
          <a:bodyPr/>
          <a:lstStyle/>
          <a:p>
            <a:r>
              <a:rPr lang="en-GB" smtClean="0"/>
              <a:t>B.L. Militsyn, FLS 2012, Newport News, USA</a:t>
            </a:r>
            <a:endParaRPr lang="en-GB" dirty="0"/>
          </a:p>
        </p:txBody>
      </p:sp>
      <p:sp>
        <p:nvSpPr>
          <p:cNvPr id="12" name="Slide Number Placeholder 11"/>
          <p:cNvSpPr>
            <a:spLocks noGrp="1"/>
          </p:cNvSpPr>
          <p:nvPr>
            <p:ph type="sldNum" sz="quarter" idx="4"/>
          </p:nvPr>
        </p:nvSpPr>
        <p:spPr/>
        <p:txBody>
          <a:bodyPr/>
          <a:lstStyle/>
          <a:p>
            <a:fld id="{D98124DF-0372-4553-BCBA-47C2D737882B}" type="slidenum">
              <a:rPr lang="en-GB" smtClean="0"/>
              <a:pPr/>
              <a:t>28</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pPr algn="ctr">
              <a:buNone/>
            </a:pPr>
            <a:endParaRPr lang="en-GB" sz="4800" b="1" i="1" dirty="0" smtClean="0"/>
          </a:p>
          <a:p>
            <a:pPr algn="ctr">
              <a:buNone/>
            </a:pPr>
            <a:r>
              <a:rPr lang="en-GB" sz="4800" b="1" i="1" dirty="0" smtClean="0"/>
              <a:t>Thank you for your attention!</a:t>
            </a:r>
            <a:endParaRPr lang="en-GB" sz="4800" b="1" i="1" dirty="0"/>
          </a:p>
        </p:txBody>
      </p:sp>
      <p:sp>
        <p:nvSpPr>
          <p:cNvPr id="6" name="Date Placeholder 5"/>
          <p:cNvSpPr>
            <a:spLocks noGrp="1"/>
          </p:cNvSpPr>
          <p:nvPr>
            <p:ph type="dt" sz="half" idx="2"/>
          </p:nvPr>
        </p:nvSpPr>
        <p:spPr/>
        <p:txBody>
          <a:bodyPr/>
          <a:lstStyle/>
          <a:p>
            <a:r>
              <a:rPr lang="en-US" smtClean="0"/>
              <a:t>5-9 March 2012</a:t>
            </a:r>
            <a:endParaRPr lang="en-GB" dirty="0"/>
          </a:p>
        </p:txBody>
      </p:sp>
      <p:sp>
        <p:nvSpPr>
          <p:cNvPr id="8" name="Footer Placeholder 7"/>
          <p:cNvSpPr>
            <a:spLocks noGrp="1"/>
          </p:cNvSpPr>
          <p:nvPr>
            <p:ph type="ftr" sz="quarter" idx="3"/>
          </p:nvPr>
        </p:nvSpPr>
        <p:spPr/>
        <p:txBody>
          <a:bodyPr/>
          <a:lstStyle/>
          <a:p>
            <a:r>
              <a:rPr lang="en-GB" smtClean="0"/>
              <a:t>B.L. Militsyn, FLS 2012, Newport News, USA</a:t>
            </a:r>
            <a:endParaRPr lang="en-GB" dirty="0"/>
          </a:p>
        </p:txBody>
      </p:sp>
      <p:sp>
        <p:nvSpPr>
          <p:cNvPr id="10" name="Slide Number Placeholder 9"/>
          <p:cNvSpPr>
            <a:spLocks noGrp="1"/>
          </p:cNvSpPr>
          <p:nvPr>
            <p:ph type="sldNum" sz="quarter" idx="4"/>
          </p:nvPr>
        </p:nvSpPr>
        <p:spPr/>
        <p:txBody>
          <a:bodyPr/>
          <a:lstStyle/>
          <a:p>
            <a:fld id="{D98124DF-0372-4553-BCBA-47C2D737882B}" type="slidenum">
              <a:rPr lang="en-GB" smtClean="0"/>
              <a:pPr/>
              <a:t>29</a:t>
            </a:fld>
            <a:r>
              <a:rPr lang="en-GB" smtClean="0"/>
              <a:t>/29</a:t>
            </a:r>
            <a:endParaRPr lang="en-GB" dirty="0"/>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400" b="1" i="1" dirty="0" smtClean="0"/>
              <a:t>Outline</a:t>
            </a:r>
            <a:endParaRPr lang="en-GB" sz="2400" b="1" i="1" dirty="0"/>
          </a:p>
        </p:txBody>
      </p:sp>
      <p:sp>
        <p:nvSpPr>
          <p:cNvPr id="11267" name="Rectangle 3"/>
          <p:cNvSpPr>
            <a:spLocks noGrp="1" noChangeArrowheads="1"/>
          </p:cNvSpPr>
          <p:nvPr>
            <p:ph idx="1"/>
          </p:nvPr>
        </p:nvSpPr>
        <p:spPr/>
        <p:txBody>
          <a:bodyPr/>
          <a:lstStyle/>
          <a:p>
            <a:pPr eaLnBrk="1" hangingPunct="1">
              <a:defRPr/>
            </a:pPr>
            <a:r>
              <a:rPr lang="en-GB" sz="2400" dirty="0" smtClean="0"/>
              <a:t>High brightness Electron Beam Test Facility (EBTF)</a:t>
            </a:r>
          </a:p>
          <a:p>
            <a:pPr eaLnBrk="1" hangingPunct="1">
              <a:defRPr/>
            </a:pPr>
            <a:r>
              <a:rPr lang="en-GB" sz="2400" dirty="0" smtClean="0"/>
              <a:t>EBTF </a:t>
            </a:r>
            <a:r>
              <a:rPr lang="en-GB" sz="2400" dirty="0" err="1" smtClean="0"/>
              <a:t>photoinjector</a:t>
            </a:r>
            <a:endParaRPr lang="en-GB" sz="1800" dirty="0" smtClean="0"/>
          </a:p>
          <a:p>
            <a:pPr lvl="1" eaLnBrk="1" hangingPunct="1">
              <a:defRPr/>
            </a:pPr>
            <a:r>
              <a:rPr lang="en-GB" sz="1800" dirty="0" smtClean="0"/>
              <a:t>Photocathode gun</a:t>
            </a:r>
          </a:p>
          <a:p>
            <a:pPr lvl="1" eaLnBrk="1" hangingPunct="1">
              <a:defRPr/>
            </a:pPr>
            <a:r>
              <a:rPr lang="en-GB" sz="1800" dirty="0" smtClean="0"/>
              <a:t>Beam dynamic simulations</a:t>
            </a:r>
          </a:p>
          <a:p>
            <a:pPr lvl="1" eaLnBrk="1" hangingPunct="1">
              <a:defRPr/>
            </a:pPr>
            <a:r>
              <a:rPr lang="en-GB" sz="1800" dirty="0" smtClean="0"/>
              <a:t>Metal photocathode research program</a:t>
            </a:r>
          </a:p>
          <a:p>
            <a:pPr lvl="1" eaLnBrk="1" hangingPunct="1">
              <a:defRPr/>
            </a:pPr>
            <a:r>
              <a:rPr lang="en-GB" sz="1800" dirty="0" smtClean="0"/>
              <a:t>Laser system</a:t>
            </a:r>
          </a:p>
          <a:p>
            <a:pPr lvl="1" eaLnBrk="1" hangingPunct="1">
              <a:defRPr/>
            </a:pPr>
            <a:r>
              <a:rPr lang="en-GB" sz="1800" dirty="0" smtClean="0"/>
              <a:t>Beam diagnostic</a:t>
            </a:r>
          </a:p>
          <a:p>
            <a:pPr lvl="1" eaLnBrk="1" hangingPunct="1">
              <a:defRPr/>
            </a:pPr>
            <a:r>
              <a:rPr lang="en-GB" sz="1800" dirty="0" smtClean="0"/>
              <a:t>RF system</a:t>
            </a:r>
          </a:p>
          <a:p>
            <a:pPr eaLnBrk="1" hangingPunct="1">
              <a:defRPr/>
            </a:pPr>
            <a:r>
              <a:rPr lang="en-GB" sz="2400" dirty="0" smtClean="0"/>
              <a:t>CLARA – ultra short pulse high brightness research accelerator</a:t>
            </a:r>
          </a:p>
          <a:p>
            <a:pPr eaLnBrk="1" hangingPunct="1">
              <a:defRPr/>
            </a:pPr>
            <a:r>
              <a:rPr lang="en-GB" sz="2400" dirty="0" smtClean="0"/>
              <a:t>Conclusion</a:t>
            </a:r>
          </a:p>
          <a:p>
            <a:pPr eaLnBrk="1" hangingPunct="1">
              <a:defRPr/>
            </a:pPr>
            <a:endParaRPr lang="en-GB" sz="1800" dirty="0" smtClean="0"/>
          </a:p>
        </p:txBody>
      </p:sp>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3</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2400" b="1" i="1" dirty="0" smtClean="0">
                <a:cs typeface="Times New Roman" pitchFamily="18" charset="0"/>
              </a:rPr>
              <a:t>Electron Beam Test Facility EBTF</a:t>
            </a:r>
          </a:p>
        </p:txBody>
      </p:sp>
      <p:sp>
        <p:nvSpPr>
          <p:cNvPr id="3" name="Content Placeholder 2"/>
          <p:cNvSpPr>
            <a:spLocks noGrp="1"/>
          </p:cNvSpPr>
          <p:nvPr>
            <p:ph idx="1"/>
          </p:nvPr>
        </p:nvSpPr>
        <p:spPr>
          <a:xfrm>
            <a:off x="250825" y="1266383"/>
            <a:ext cx="8642350" cy="4535487"/>
          </a:xfrm>
        </p:spPr>
        <p:txBody>
          <a:bodyPr>
            <a:normAutofit/>
          </a:bodyPr>
          <a:lstStyle/>
          <a:p>
            <a:pPr>
              <a:spcBef>
                <a:spcPts val="0"/>
              </a:spcBef>
              <a:spcAft>
                <a:spcPts val="1200"/>
              </a:spcAft>
              <a:defRPr/>
            </a:pPr>
            <a:r>
              <a:rPr lang="en-GB" sz="1800" b="1" dirty="0" smtClean="0">
                <a:cs typeface="Times New Roman" pitchFamily="18" charset="0"/>
              </a:rPr>
              <a:t>Objective: </a:t>
            </a:r>
            <a:r>
              <a:rPr lang="en-GB" sz="1800" dirty="0" smtClean="0">
                <a:cs typeface="Times New Roman" pitchFamily="18" charset="0"/>
              </a:rPr>
              <a:t>To provide a suite of accelerator testing facilities which can be utilised in partnership with industry, academic and scientific collaborators</a:t>
            </a:r>
          </a:p>
          <a:p>
            <a:pPr>
              <a:spcBef>
                <a:spcPts val="0"/>
              </a:spcBef>
              <a:spcAft>
                <a:spcPts val="1200"/>
              </a:spcAft>
              <a:defRPr/>
            </a:pPr>
            <a:r>
              <a:rPr lang="en-GB" sz="1800" b="1" dirty="0" smtClean="0">
                <a:cs typeface="Times New Roman" pitchFamily="18" charset="0"/>
              </a:rPr>
              <a:t>Scope: </a:t>
            </a:r>
            <a:r>
              <a:rPr lang="en-GB" sz="1800" dirty="0" smtClean="0">
                <a:cs typeface="Times New Roman" pitchFamily="18" charset="0"/>
              </a:rPr>
              <a:t> The provision of a common high performance and flexible injector facility comprising an RF gun, associated RF power systems, beam diagnostics and manipulators, a high power photo-injector </a:t>
            </a:r>
            <a:r>
              <a:rPr lang="en-GB" sz="1800" dirty="0" smtClean="0">
                <a:cs typeface="Times New Roman" pitchFamily="18" charset="0"/>
              </a:rPr>
              <a:t>drive </a:t>
            </a:r>
            <a:r>
              <a:rPr lang="en-GB" sz="1800" dirty="0" smtClean="0">
                <a:cs typeface="Times New Roman" pitchFamily="18" charset="0"/>
              </a:rPr>
              <a:t>laser and associated enclosures </a:t>
            </a:r>
          </a:p>
          <a:p>
            <a:pPr>
              <a:spcBef>
                <a:spcPts val="0"/>
              </a:spcBef>
              <a:spcAft>
                <a:spcPts val="1200"/>
              </a:spcAft>
              <a:defRPr/>
            </a:pPr>
            <a:r>
              <a:rPr lang="en-GB" sz="1800" b="1" dirty="0" smtClean="0">
                <a:cs typeface="Times New Roman" pitchFamily="18" charset="0"/>
              </a:rPr>
              <a:t>Costs: </a:t>
            </a:r>
            <a:r>
              <a:rPr lang="en-GB" sz="1800" dirty="0" smtClean="0">
                <a:cs typeface="Times New Roman" pitchFamily="18" charset="0"/>
              </a:rPr>
              <a:t>£2.5M capital from DBIS has been assigned for this facility. This investment will be supplemented by £447k capital allocation from STFC’s baseline capital allocation for the accelerator test facilities</a:t>
            </a:r>
          </a:p>
          <a:p>
            <a:pPr>
              <a:spcBef>
                <a:spcPts val="0"/>
              </a:spcBef>
              <a:spcAft>
                <a:spcPts val="1200"/>
              </a:spcAft>
              <a:defRPr/>
            </a:pPr>
            <a:r>
              <a:rPr lang="en-GB" sz="1800" b="1" dirty="0" smtClean="0">
                <a:cs typeface="Times New Roman" pitchFamily="18" charset="0"/>
              </a:rPr>
              <a:t>Timescales: </a:t>
            </a:r>
            <a:r>
              <a:rPr lang="en-GB" sz="1800" dirty="0" smtClean="0">
                <a:cs typeface="Times New Roman" pitchFamily="18" charset="0"/>
              </a:rPr>
              <a:t>Purchase the majority of the equipment in financial year 2011/12, with build in 2012. It is planned that first electrons from the facility are delivered in </a:t>
            </a:r>
            <a:r>
              <a:rPr lang="en-GB" sz="1800" dirty="0" smtClean="0">
                <a:cs typeface="Times New Roman" pitchFamily="18" charset="0"/>
              </a:rPr>
              <a:t>December </a:t>
            </a:r>
            <a:r>
              <a:rPr lang="en-GB" sz="1800" dirty="0" smtClean="0">
                <a:cs typeface="Times New Roman" pitchFamily="18" charset="0"/>
              </a:rPr>
              <a:t>2012</a:t>
            </a:r>
            <a:endParaRPr lang="en-GB" sz="1800" dirty="0">
              <a:cs typeface="Times New Roman" pitchFamily="18" charset="0"/>
            </a:endParaRPr>
          </a:p>
        </p:txBody>
      </p:sp>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4</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z="2400" b="1" i="1" dirty="0" smtClean="0"/>
              <a:t>EBTF beam parameters</a:t>
            </a:r>
          </a:p>
        </p:txBody>
      </p:sp>
      <p:graphicFrame>
        <p:nvGraphicFramePr>
          <p:cNvPr id="8" name="Table 7"/>
          <p:cNvGraphicFramePr>
            <a:graphicFrameLocks noGrp="1"/>
          </p:cNvGraphicFramePr>
          <p:nvPr/>
        </p:nvGraphicFramePr>
        <p:xfrm>
          <a:off x="261278" y="1108632"/>
          <a:ext cx="8595093" cy="4460868"/>
        </p:xfrm>
        <a:graphic>
          <a:graphicData uri="http://schemas.openxmlformats.org/drawingml/2006/table">
            <a:tbl>
              <a:tblPr firstRow="1" bandRow="1">
                <a:tableStyleId>{5DA37D80-6434-44D0-A028-1B22A696006F}</a:tableStyleId>
              </a:tblPr>
              <a:tblGrid>
                <a:gridCol w="3071835"/>
                <a:gridCol w="1737043"/>
                <a:gridCol w="378621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t>Beam Energy</a:t>
                      </a:r>
                      <a:endParaRPr lang="en-GB" sz="1600" b="0" dirty="0"/>
                    </a:p>
                  </a:txBody>
                  <a:tcPr/>
                </a:tc>
                <a:tc>
                  <a:txBody>
                    <a:bodyPr/>
                    <a:lstStyle/>
                    <a:p>
                      <a:r>
                        <a:rPr lang="de-DE" sz="1600" b="0" dirty="0" smtClean="0"/>
                        <a:t>4 ‐ 6.5 MeV</a:t>
                      </a:r>
                      <a:endParaRPr lang="en-GB" sz="1600" b="0" dirty="0"/>
                    </a:p>
                  </a:txBody>
                  <a:tcPr/>
                </a:tc>
                <a:tc>
                  <a:txBody>
                    <a:bodyPr/>
                    <a:lstStyle/>
                    <a:p>
                      <a:endParaRPr lang="en-GB" sz="1600" b="0" dirty="0"/>
                    </a:p>
                  </a:txBody>
                  <a:tcPr/>
                </a:tc>
              </a:tr>
              <a:tr h="661028">
                <a:tc>
                  <a:txBody>
                    <a:bodyPr/>
                    <a:lstStyle/>
                    <a:p>
                      <a:r>
                        <a:rPr lang="en-GB" sz="1600" dirty="0" smtClean="0"/>
                        <a:t>Bunch Charge (minimum) </a:t>
                      </a:r>
                      <a:endParaRPr lang="en-GB" sz="1600" dirty="0"/>
                    </a:p>
                  </a:txBody>
                  <a:tcPr/>
                </a:tc>
                <a:tc>
                  <a:txBody>
                    <a:bodyPr/>
                    <a:lstStyle/>
                    <a:p>
                      <a:r>
                        <a:rPr lang="en-GB" sz="1600" dirty="0" smtClean="0"/>
                        <a:t>~1 </a:t>
                      </a:r>
                      <a:r>
                        <a:rPr lang="en-GB" sz="1600" dirty="0" err="1" smtClean="0"/>
                        <a:t>pC</a:t>
                      </a:r>
                      <a:r>
                        <a:rPr lang="en-GB" sz="1600" baseline="0" dirty="0" smtClean="0"/>
                        <a:t> - </a:t>
                      </a:r>
                      <a:r>
                        <a:rPr lang="en-GB" sz="1600" dirty="0" smtClean="0"/>
                        <a:t>20 </a:t>
                      </a:r>
                      <a:r>
                        <a:rPr lang="en-GB" sz="1600" dirty="0" err="1" smtClean="0"/>
                        <a:t>pC</a:t>
                      </a:r>
                      <a:endParaRPr lang="en-GB" sz="1600" dirty="0"/>
                    </a:p>
                  </a:txBody>
                  <a:tcPr/>
                </a:tc>
                <a:tc>
                  <a:txBody>
                    <a:bodyPr/>
                    <a:lstStyle/>
                    <a:p>
                      <a:r>
                        <a:rPr lang="en-GB" sz="1600" dirty="0" smtClean="0"/>
                        <a:t>Electron diffraction</a:t>
                      </a:r>
                    </a:p>
                    <a:p>
                      <a:r>
                        <a:rPr lang="en-GB" sz="1600" dirty="0" smtClean="0"/>
                        <a:t>CLARA</a:t>
                      </a:r>
                      <a:endParaRPr lang="en-GB" sz="1600" dirty="0"/>
                    </a:p>
                  </a:txBody>
                  <a:tcPr/>
                </a:tc>
              </a:tr>
              <a:tr h="370840">
                <a:tc>
                  <a:txBody>
                    <a:bodyPr/>
                    <a:lstStyle/>
                    <a:p>
                      <a:r>
                        <a:rPr lang="en-GB" sz="1600" dirty="0" smtClean="0"/>
                        <a:t>Bunch Charge (max)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250 </a:t>
                      </a:r>
                      <a:r>
                        <a:rPr lang="en-GB" sz="1600" dirty="0" err="1" smtClean="0"/>
                        <a:t>pC</a:t>
                      </a:r>
                      <a:endParaRPr lang="en-GB" sz="1600" dirty="0"/>
                    </a:p>
                  </a:txBody>
                  <a:tcPr/>
                </a:tc>
                <a:tc>
                  <a:txBody>
                    <a:bodyPr/>
                    <a:lstStyle/>
                    <a:p>
                      <a:r>
                        <a:rPr lang="en-GB" sz="1600" dirty="0" smtClean="0"/>
                        <a:t>Industrial users</a:t>
                      </a:r>
                      <a:endParaRPr lang="en-GB" sz="1600" dirty="0"/>
                    </a:p>
                  </a:txBody>
                  <a:tcPr/>
                </a:tc>
              </a:tr>
              <a:tr h="370840">
                <a:tc>
                  <a:txBody>
                    <a:bodyPr/>
                    <a:lstStyle/>
                    <a:p>
                      <a:r>
                        <a:rPr lang="en-GB" sz="1600" dirty="0" smtClean="0"/>
                        <a:t>Bunch length (</a:t>
                      </a:r>
                      <a:r>
                        <a:rPr lang="en-GB" sz="1600" dirty="0" err="1" smtClean="0"/>
                        <a:t>rms</a:t>
                      </a:r>
                      <a:r>
                        <a:rPr lang="en-GB" sz="1600" dirty="0" smtClean="0"/>
                        <a:t>) </a:t>
                      </a:r>
                      <a:endParaRPr lang="en-GB" sz="1600" dirty="0"/>
                    </a:p>
                  </a:txBody>
                  <a:tcPr/>
                </a:tc>
                <a:tc>
                  <a:txBody>
                    <a:bodyPr/>
                    <a:lstStyle/>
                    <a:p>
                      <a:r>
                        <a:rPr lang="en-GB" sz="1600" dirty="0" smtClean="0"/>
                        <a:t>40 </a:t>
                      </a:r>
                      <a:r>
                        <a:rPr lang="en-GB" sz="1600" dirty="0" err="1" smtClean="0"/>
                        <a:t>fsec</a:t>
                      </a:r>
                      <a:r>
                        <a:rPr lang="en-GB" sz="1600" dirty="0" smtClean="0"/>
                        <a:t>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With 100 </a:t>
                      </a:r>
                      <a:r>
                        <a:rPr lang="en-GB" sz="1600" dirty="0" err="1" smtClean="0"/>
                        <a:t>fsec</a:t>
                      </a:r>
                      <a:r>
                        <a:rPr lang="en-GB" sz="1600" dirty="0" smtClean="0"/>
                        <a:t> FWHM laser </a:t>
                      </a:r>
                      <a:r>
                        <a:rPr lang="en-GB" sz="1600" dirty="0" smtClean="0"/>
                        <a:t>pulse</a:t>
                      </a:r>
                      <a:r>
                        <a:rPr lang="en-GB" sz="1600" baseline="0" dirty="0" smtClean="0"/>
                        <a:t> (at low bunch charge)</a:t>
                      </a:r>
                      <a:endParaRPr lang="en-GB" sz="1600" dirty="0"/>
                    </a:p>
                  </a:txBody>
                  <a:tcPr/>
                </a:tc>
              </a:tr>
              <a:tr h="370840">
                <a:tc>
                  <a:txBody>
                    <a:bodyPr/>
                    <a:lstStyle/>
                    <a:p>
                      <a:r>
                        <a:rPr lang="en-GB" sz="1600" dirty="0" smtClean="0"/>
                        <a:t>Normalised beam </a:t>
                      </a:r>
                      <a:r>
                        <a:rPr lang="en-GB" sz="1600" dirty="0" err="1" smtClean="0"/>
                        <a:t>emittance</a:t>
                      </a:r>
                      <a:endParaRPr lang="en-GB" sz="1600" dirty="0" smtClean="0"/>
                    </a:p>
                    <a:p>
                      <a:r>
                        <a:rPr lang="en-GB" sz="1600" dirty="0" smtClean="0"/>
                        <a:t>(min – max)</a:t>
                      </a:r>
                      <a:endParaRPr lang="en-GB" sz="1600" dirty="0"/>
                    </a:p>
                  </a:txBody>
                  <a:tcPr/>
                </a:tc>
                <a:tc>
                  <a:txBody>
                    <a:bodyPr/>
                    <a:lstStyle/>
                    <a:p>
                      <a:r>
                        <a:rPr lang="en-GB" sz="1600" dirty="0" smtClean="0"/>
                        <a:t>0.1 ‐ 2 </a:t>
                      </a:r>
                      <a:r>
                        <a:rPr lang="en-GB" sz="1600" dirty="0" err="1" smtClean="0"/>
                        <a:t>mm</a:t>
                      </a:r>
                      <a:r>
                        <a:rPr lang="en-GB" sz="1600" dirty="0" err="1" smtClean="0">
                          <a:sym typeface="Symbol"/>
                        </a:rPr>
                        <a:t></a:t>
                      </a:r>
                      <a:r>
                        <a:rPr lang="en-GB" sz="1600" dirty="0" err="1" smtClean="0"/>
                        <a:t>mrad</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Depending on the bunch charge</a:t>
                      </a:r>
                      <a:endParaRPr lang="en-GB" sz="1600" dirty="0"/>
                    </a:p>
                  </a:txBody>
                  <a:tcPr/>
                </a:tc>
              </a:tr>
              <a:tr h="370840">
                <a:tc>
                  <a:txBody>
                    <a:bodyPr/>
                    <a:lstStyle/>
                    <a:p>
                      <a:r>
                        <a:rPr lang="en-GB" sz="1600" dirty="0" smtClean="0"/>
                        <a:t>RMS beam size (min‐max) </a:t>
                      </a:r>
                      <a:endParaRPr lang="en-GB" sz="1600" dirty="0"/>
                    </a:p>
                  </a:txBody>
                  <a:tcPr/>
                </a:tc>
                <a:tc>
                  <a:txBody>
                    <a:bodyPr/>
                    <a:lstStyle/>
                    <a:p>
                      <a:r>
                        <a:rPr lang="en-GB" sz="1600" dirty="0" smtClean="0"/>
                        <a:t>0.1 ‐ 3.5 mm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Low‐high charge</a:t>
                      </a:r>
                    </a:p>
                    <a:p>
                      <a:endParaRPr lang="en-GB" sz="1600" dirty="0"/>
                    </a:p>
                  </a:txBody>
                  <a:tcPr/>
                </a:tc>
              </a:tr>
              <a:tr h="370840">
                <a:tc>
                  <a:txBody>
                    <a:bodyPr/>
                    <a:lstStyle/>
                    <a:p>
                      <a:r>
                        <a:rPr lang="en-GB" sz="1600" dirty="0" smtClean="0"/>
                        <a:t>Energy spread (maximum) </a:t>
                      </a:r>
                      <a:endParaRPr lang="en-GB" sz="1600" dirty="0"/>
                    </a:p>
                  </a:txBody>
                  <a:tcPr/>
                </a:tc>
                <a:tc>
                  <a:txBody>
                    <a:bodyPr/>
                    <a:lstStyle/>
                    <a:p>
                      <a:r>
                        <a:rPr lang="en-GB" sz="1600" dirty="0" smtClean="0"/>
                        <a:t>3.3 %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changing due to space charge</a:t>
                      </a:r>
                      <a:endParaRPr lang="en-GB" sz="1600" dirty="0"/>
                    </a:p>
                  </a:txBody>
                  <a:tcPr/>
                </a:tc>
              </a:tr>
              <a:tr h="370840">
                <a:tc>
                  <a:txBody>
                    <a:bodyPr/>
                    <a:lstStyle/>
                    <a:p>
                      <a:r>
                        <a:rPr lang="en-GB" sz="1600" dirty="0" smtClean="0"/>
                        <a:t>RF repetition rate </a:t>
                      </a:r>
                      <a:endParaRPr lang="en-GB" sz="1600" dirty="0"/>
                    </a:p>
                  </a:txBody>
                  <a:tcPr/>
                </a:tc>
                <a:tc>
                  <a:txBody>
                    <a:bodyPr/>
                    <a:lstStyle/>
                    <a:p>
                      <a:r>
                        <a:rPr lang="en-GB" sz="1600" dirty="0" smtClean="0"/>
                        <a:t>1 ‐ 400 Hz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Modulator 400 Hz</a:t>
                      </a:r>
                      <a:endParaRPr lang="en-GB" sz="1600" dirty="0"/>
                    </a:p>
                  </a:txBody>
                  <a:tcPr/>
                </a:tc>
              </a:tr>
              <a:tr h="370840">
                <a:tc>
                  <a:txBody>
                    <a:bodyPr/>
                    <a:lstStyle/>
                    <a:p>
                      <a:r>
                        <a:rPr lang="en-GB" sz="1600" dirty="0" smtClean="0"/>
                        <a:t>Maximum laser repetition rate</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 kHz</a:t>
                      </a:r>
                      <a:endParaRPr lang="en-GB" sz="1600" dirty="0"/>
                    </a:p>
                  </a:txBody>
                  <a:tcPr/>
                </a:tc>
                <a:tc>
                  <a:txBody>
                    <a:bodyPr/>
                    <a:lstStyle/>
                    <a:p>
                      <a:r>
                        <a:rPr lang="en-GB" sz="1600" dirty="0" smtClean="0"/>
                        <a:t>Laser will be delivered with a repetition rate of 400 Hz.</a:t>
                      </a:r>
                      <a:endParaRPr lang="en-GB" sz="1600" dirty="0"/>
                    </a:p>
                  </a:txBody>
                  <a:tcPr/>
                </a:tc>
              </a:tr>
            </a:tbl>
          </a:graphicData>
        </a:graphic>
      </p:graphicFrame>
      <p:sp>
        <p:nvSpPr>
          <p:cNvPr id="7" name="Date Placeholder 6"/>
          <p:cNvSpPr>
            <a:spLocks noGrp="1"/>
          </p:cNvSpPr>
          <p:nvPr>
            <p:ph type="dt" sz="half" idx="2"/>
          </p:nvPr>
        </p:nvSpPr>
        <p:spPr/>
        <p:txBody>
          <a:bodyPr/>
          <a:lstStyle/>
          <a:p>
            <a:r>
              <a:rPr lang="en-US" smtClean="0"/>
              <a:t>5-9 March 2012</a:t>
            </a:r>
            <a:endParaRPr lang="en-GB" dirty="0"/>
          </a:p>
        </p:txBody>
      </p:sp>
      <p:sp>
        <p:nvSpPr>
          <p:cNvPr id="10" name="Footer Placeholder 9"/>
          <p:cNvSpPr>
            <a:spLocks noGrp="1"/>
          </p:cNvSpPr>
          <p:nvPr>
            <p:ph type="ftr" sz="quarter" idx="3"/>
          </p:nvPr>
        </p:nvSpPr>
        <p:spPr/>
        <p:txBody>
          <a:bodyPr/>
          <a:lstStyle/>
          <a:p>
            <a:r>
              <a:rPr lang="en-GB" smtClean="0"/>
              <a:t>B.L. Militsyn, FLS 2012, Newport News, USA</a:t>
            </a:r>
            <a:endParaRPr lang="en-GB" dirty="0"/>
          </a:p>
        </p:txBody>
      </p:sp>
      <p:sp>
        <p:nvSpPr>
          <p:cNvPr id="12" name="Slide Number Placeholder 11"/>
          <p:cNvSpPr>
            <a:spLocks noGrp="1"/>
          </p:cNvSpPr>
          <p:nvPr>
            <p:ph type="sldNum" sz="quarter" idx="4"/>
          </p:nvPr>
        </p:nvSpPr>
        <p:spPr/>
        <p:txBody>
          <a:bodyPr/>
          <a:lstStyle/>
          <a:p>
            <a:fld id="{D98124DF-0372-4553-BCBA-47C2D737882B}" type="slidenum">
              <a:rPr lang="en-GB" smtClean="0"/>
              <a:pPr/>
              <a:t>5</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General layout</a:t>
            </a:r>
            <a:endParaRPr lang="en-GB" sz="2400" b="1" i="1" dirty="0"/>
          </a:p>
        </p:txBody>
      </p:sp>
      <p:pic>
        <p:nvPicPr>
          <p:cNvPr id="3074" name="Picture 2" descr="C:\Users\ggj78846\Documents\EBTF SCHEMATIC-v6.4.png"/>
          <p:cNvPicPr>
            <a:picLocks noChangeAspect="1" noChangeArrowheads="1"/>
          </p:cNvPicPr>
          <p:nvPr/>
        </p:nvPicPr>
        <p:blipFill>
          <a:blip r:embed="rId3" cstate="print"/>
          <a:srcRect l="4578" t="18385" r="3052" b="13416"/>
          <a:stretch>
            <a:fillRect/>
          </a:stretch>
        </p:blipFill>
        <p:spPr bwMode="auto">
          <a:xfrm>
            <a:off x="479216" y="1015241"/>
            <a:ext cx="8213910" cy="4657689"/>
          </a:xfrm>
          <a:prstGeom prst="rect">
            <a:avLst/>
          </a:prstGeom>
          <a:noFill/>
        </p:spPr>
      </p:pic>
      <p:sp>
        <p:nvSpPr>
          <p:cNvPr id="7" name="Date Placeholder 6"/>
          <p:cNvSpPr>
            <a:spLocks noGrp="1"/>
          </p:cNvSpPr>
          <p:nvPr>
            <p:ph type="dt" sz="half" idx="2"/>
          </p:nvPr>
        </p:nvSpPr>
        <p:spPr/>
        <p:txBody>
          <a:bodyPr/>
          <a:lstStyle/>
          <a:p>
            <a:r>
              <a:rPr lang="en-US" smtClean="0"/>
              <a:t>5-9 March 2012</a:t>
            </a:r>
            <a:endParaRPr lang="en-GB" dirty="0"/>
          </a:p>
        </p:txBody>
      </p:sp>
      <p:sp>
        <p:nvSpPr>
          <p:cNvPr id="9" name="Footer Placeholder 8"/>
          <p:cNvSpPr>
            <a:spLocks noGrp="1"/>
          </p:cNvSpPr>
          <p:nvPr>
            <p:ph type="ftr" sz="quarter" idx="3"/>
          </p:nvPr>
        </p:nvSpPr>
        <p:spPr/>
        <p:txBody>
          <a:bodyPr/>
          <a:lstStyle/>
          <a:p>
            <a:r>
              <a:rPr lang="en-GB" smtClean="0"/>
              <a:t>B.L. Militsyn, FLS 2012, Newport News, USA</a:t>
            </a:r>
            <a:endParaRPr lang="en-GB" dirty="0"/>
          </a:p>
        </p:txBody>
      </p:sp>
      <p:sp>
        <p:nvSpPr>
          <p:cNvPr id="11" name="Slide Number Placeholder 10"/>
          <p:cNvSpPr>
            <a:spLocks noGrp="1"/>
          </p:cNvSpPr>
          <p:nvPr>
            <p:ph type="sldNum" sz="quarter" idx="4"/>
          </p:nvPr>
        </p:nvSpPr>
        <p:spPr/>
        <p:txBody>
          <a:bodyPr/>
          <a:lstStyle/>
          <a:p>
            <a:fld id="{D98124DF-0372-4553-BCBA-47C2D737882B}" type="slidenum">
              <a:rPr lang="en-GB" smtClean="0"/>
              <a:pPr/>
              <a:t>6</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pPr eaLnBrk="1" hangingPunct="1"/>
            <a:r>
              <a:rPr lang="en-GB" sz="2400" b="1" i="1" dirty="0" smtClean="0"/>
              <a:t>Construction Modules</a:t>
            </a:r>
          </a:p>
        </p:txBody>
      </p:sp>
      <p:pic>
        <p:nvPicPr>
          <p:cNvPr id="24578" name="Picture 2" descr="C:\Documents and Settings\nb83\Desktop\256-10167_1.jpg"/>
          <p:cNvPicPr>
            <a:picLocks noGrp="1" noChangeAspect="1" noChangeArrowheads="1"/>
          </p:cNvPicPr>
          <p:nvPr>
            <p:ph idx="1"/>
          </p:nvPr>
        </p:nvPicPr>
        <p:blipFill>
          <a:blip r:embed="rId3" cstate="print"/>
          <a:srcRect t="11425" b="27421"/>
          <a:stretch>
            <a:fillRect/>
          </a:stretch>
        </p:blipFill>
        <p:spPr>
          <a:xfrm>
            <a:off x="116205" y="1428031"/>
            <a:ext cx="8911590" cy="3853887"/>
          </a:xfrm>
        </p:spPr>
      </p:pic>
      <p:grpSp>
        <p:nvGrpSpPr>
          <p:cNvPr id="2" name="Group 8"/>
          <p:cNvGrpSpPr>
            <a:grpSpLocks/>
          </p:cNvGrpSpPr>
          <p:nvPr/>
        </p:nvGrpSpPr>
        <p:grpSpPr bwMode="auto">
          <a:xfrm>
            <a:off x="867790" y="2013705"/>
            <a:ext cx="7428485" cy="3094558"/>
            <a:chOff x="1051940" y="1158040"/>
            <a:chExt cx="7428485" cy="3094582"/>
          </a:xfrm>
        </p:grpSpPr>
        <p:sp>
          <p:nvSpPr>
            <p:cNvPr id="24581" name="TextBox 4"/>
            <p:cNvSpPr txBox="1">
              <a:spLocks noChangeArrowheads="1"/>
            </p:cNvSpPr>
            <p:nvPr/>
          </p:nvSpPr>
          <p:spPr bwMode="auto">
            <a:xfrm>
              <a:off x="1051940" y="2573346"/>
              <a:ext cx="1028700" cy="338138"/>
            </a:xfrm>
            <a:prstGeom prst="rect">
              <a:avLst/>
            </a:prstGeom>
            <a:noFill/>
            <a:ln w="9525">
              <a:noFill/>
              <a:miter lim="800000"/>
              <a:headEnd/>
              <a:tailEnd/>
            </a:ln>
          </p:spPr>
          <p:txBody>
            <a:bodyPr wrap="none">
              <a:spAutoFit/>
            </a:bodyPr>
            <a:lstStyle/>
            <a:p>
              <a:pPr eaLnBrk="0" hangingPunct="0"/>
              <a:r>
                <a:rPr lang="en-GB" sz="1600" dirty="0">
                  <a:solidFill>
                    <a:srgbClr val="0070C0"/>
                  </a:solidFill>
                  <a:cs typeface="ヒラギノ角ゴ Pro W3"/>
                </a:rPr>
                <a:t>Module 1</a:t>
              </a:r>
            </a:p>
          </p:txBody>
        </p:sp>
        <p:sp>
          <p:nvSpPr>
            <p:cNvPr id="24582" name="TextBox 4"/>
            <p:cNvSpPr txBox="1">
              <a:spLocks noChangeArrowheads="1"/>
            </p:cNvSpPr>
            <p:nvPr/>
          </p:nvSpPr>
          <p:spPr bwMode="auto">
            <a:xfrm>
              <a:off x="2966246" y="3912897"/>
              <a:ext cx="1027113" cy="339725"/>
            </a:xfrm>
            <a:prstGeom prst="rect">
              <a:avLst/>
            </a:prstGeom>
            <a:noFill/>
            <a:ln w="9525">
              <a:noFill/>
              <a:miter lim="800000"/>
              <a:headEnd/>
              <a:tailEnd/>
            </a:ln>
          </p:spPr>
          <p:txBody>
            <a:bodyPr wrap="none">
              <a:spAutoFit/>
            </a:bodyPr>
            <a:lstStyle/>
            <a:p>
              <a:pPr eaLnBrk="0" hangingPunct="0"/>
              <a:r>
                <a:rPr lang="en-GB" sz="1600" dirty="0">
                  <a:solidFill>
                    <a:srgbClr val="0070C0"/>
                  </a:solidFill>
                  <a:cs typeface="ヒラギノ角ゴ Pro W3"/>
                </a:rPr>
                <a:t>Module 2</a:t>
              </a:r>
            </a:p>
          </p:txBody>
        </p:sp>
        <p:sp>
          <p:nvSpPr>
            <p:cNvPr id="24583" name="TextBox 4"/>
            <p:cNvSpPr txBox="1">
              <a:spLocks noChangeArrowheads="1"/>
            </p:cNvSpPr>
            <p:nvPr/>
          </p:nvSpPr>
          <p:spPr bwMode="auto">
            <a:xfrm>
              <a:off x="3036159" y="1646415"/>
              <a:ext cx="1027112" cy="338138"/>
            </a:xfrm>
            <a:prstGeom prst="rect">
              <a:avLst/>
            </a:prstGeom>
            <a:noFill/>
            <a:ln w="9525">
              <a:noFill/>
              <a:miter lim="800000"/>
              <a:headEnd/>
              <a:tailEnd/>
            </a:ln>
          </p:spPr>
          <p:txBody>
            <a:bodyPr wrap="none">
              <a:spAutoFit/>
            </a:bodyPr>
            <a:lstStyle/>
            <a:p>
              <a:pPr eaLnBrk="0" hangingPunct="0"/>
              <a:r>
                <a:rPr lang="en-GB" sz="1600" dirty="0">
                  <a:solidFill>
                    <a:srgbClr val="0070C0"/>
                  </a:solidFill>
                  <a:cs typeface="ヒラギノ角ゴ Pro W3"/>
                </a:rPr>
                <a:t>Module 3</a:t>
              </a:r>
            </a:p>
          </p:txBody>
        </p:sp>
        <p:sp>
          <p:nvSpPr>
            <p:cNvPr id="24584" name="TextBox 4"/>
            <p:cNvSpPr txBox="1">
              <a:spLocks noChangeArrowheads="1"/>
            </p:cNvSpPr>
            <p:nvPr/>
          </p:nvSpPr>
          <p:spPr bwMode="auto">
            <a:xfrm>
              <a:off x="4626990" y="1158040"/>
              <a:ext cx="1028700" cy="338138"/>
            </a:xfrm>
            <a:prstGeom prst="rect">
              <a:avLst/>
            </a:prstGeom>
            <a:noFill/>
            <a:ln w="9525">
              <a:noFill/>
              <a:miter lim="800000"/>
              <a:headEnd/>
              <a:tailEnd/>
            </a:ln>
          </p:spPr>
          <p:txBody>
            <a:bodyPr wrap="none">
              <a:spAutoFit/>
            </a:bodyPr>
            <a:lstStyle/>
            <a:p>
              <a:pPr eaLnBrk="0" hangingPunct="0"/>
              <a:r>
                <a:rPr lang="en-GB" sz="1600" dirty="0">
                  <a:solidFill>
                    <a:srgbClr val="0070C0"/>
                  </a:solidFill>
                  <a:cs typeface="ヒラギノ角ゴ Pro W3"/>
                </a:rPr>
                <a:t>Module 4</a:t>
              </a:r>
            </a:p>
          </p:txBody>
        </p:sp>
        <p:sp>
          <p:nvSpPr>
            <p:cNvPr id="24585" name="TextBox 4"/>
            <p:cNvSpPr txBox="1">
              <a:spLocks noChangeArrowheads="1"/>
            </p:cNvSpPr>
            <p:nvPr/>
          </p:nvSpPr>
          <p:spPr bwMode="auto">
            <a:xfrm>
              <a:off x="6853878" y="1871176"/>
              <a:ext cx="1027113" cy="338138"/>
            </a:xfrm>
            <a:prstGeom prst="rect">
              <a:avLst/>
            </a:prstGeom>
            <a:noFill/>
            <a:ln w="9525">
              <a:noFill/>
              <a:miter lim="800000"/>
              <a:headEnd/>
              <a:tailEnd/>
            </a:ln>
          </p:spPr>
          <p:txBody>
            <a:bodyPr wrap="none">
              <a:spAutoFit/>
            </a:bodyPr>
            <a:lstStyle/>
            <a:p>
              <a:pPr eaLnBrk="0" hangingPunct="0"/>
              <a:r>
                <a:rPr lang="en-GB" sz="1600" dirty="0">
                  <a:solidFill>
                    <a:srgbClr val="0070C0"/>
                  </a:solidFill>
                  <a:cs typeface="ヒラギノ角ゴ Pro W3"/>
                </a:rPr>
                <a:t>Module 5</a:t>
              </a:r>
            </a:p>
          </p:txBody>
        </p:sp>
        <p:sp>
          <p:nvSpPr>
            <p:cNvPr id="24586" name="TextBox 4"/>
            <p:cNvSpPr txBox="1">
              <a:spLocks noChangeArrowheads="1"/>
            </p:cNvSpPr>
            <p:nvPr/>
          </p:nvSpPr>
          <p:spPr bwMode="auto">
            <a:xfrm>
              <a:off x="7451725" y="2492375"/>
              <a:ext cx="1028700" cy="339725"/>
            </a:xfrm>
            <a:prstGeom prst="rect">
              <a:avLst/>
            </a:prstGeom>
            <a:noFill/>
            <a:ln w="9525">
              <a:noFill/>
              <a:miter lim="800000"/>
              <a:headEnd/>
              <a:tailEnd/>
            </a:ln>
          </p:spPr>
          <p:txBody>
            <a:bodyPr wrap="none">
              <a:spAutoFit/>
            </a:bodyPr>
            <a:lstStyle/>
            <a:p>
              <a:pPr eaLnBrk="0" hangingPunct="0"/>
              <a:r>
                <a:rPr lang="en-GB" sz="1600" dirty="0">
                  <a:solidFill>
                    <a:srgbClr val="0070C0"/>
                  </a:solidFill>
                  <a:cs typeface="ヒラギノ角ゴ Pro W3"/>
                </a:rPr>
                <a:t>Module 6</a:t>
              </a:r>
            </a:p>
          </p:txBody>
        </p:sp>
      </p:grpSp>
      <p:sp>
        <p:nvSpPr>
          <p:cNvPr id="14" name="Date Placeholder 13"/>
          <p:cNvSpPr>
            <a:spLocks noGrp="1"/>
          </p:cNvSpPr>
          <p:nvPr>
            <p:ph type="dt" sz="half" idx="2"/>
          </p:nvPr>
        </p:nvSpPr>
        <p:spPr/>
        <p:txBody>
          <a:bodyPr/>
          <a:lstStyle/>
          <a:p>
            <a:r>
              <a:rPr lang="en-US" smtClean="0"/>
              <a:t>5-9 March 2012</a:t>
            </a:r>
            <a:endParaRPr lang="en-GB" dirty="0"/>
          </a:p>
        </p:txBody>
      </p:sp>
      <p:sp>
        <p:nvSpPr>
          <p:cNvPr id="16" name="Footer Placeholder 15"/>
          <p:cNvSpPr>
            <a:spLocks noGrp="1"/>
          </p:cNvSpPr>
          <p:nvPr>
            <p:ph type="ftr" sz="quarter" idx="3"/>
          </p:nvPr>
        </p:nvSpPr>
        <p:spPr/>
        <p:txBody>
          <a:bodyPr/>
          <a:lstStyle/>
          <a:p>
            <a:r>
              <a:rPr lang="en-GB" smtClean="0"/>
              <a:t>B.L. Militsyn, FLS 2012, Newport News, USA</a:t>
            </a:r>
            <a:endParaRPr lang="en-GB" dirty="0"/>
          </a:p>
        </p:txBody>
      </p:sp>
      <p:sp>
        <p:nvSpPr>
          <p:cNvPr id="18" name="Slide Number Placeholder 17"/>
          <p:cNvSpPr>
            <a:spLocks noGrp="1"/>
          </p:cNvSpPr>
          <p:nvPr>
            <p:ph type="sldNum" sz="quarter" idx="4"/>
          </p:nvPr>
        </p:nvSpPr>
        <p:spPr/>
        <p:txBody>
          <a:bodyPr/>
          <a:lstStyle/>
          <a:p>
            <a:fld id="{D98124DF-0372-4553-BCBA-47C2D737882B}" type="slidenum">
              <a:rPr lang="en-GB" smtClean="0"/>
              <a:pPr/>
              <a:t>7</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b83\Desktop\256-10167_1.jpg"/>
          <p:cNvPicPr>
            <a:picLocks noChangeAspect="1" noChangeArrowheads="1"/>
          </p:cNvPicPr>
          <p:nvPr/>
        </p:nvPicPr>
        <p:blipFill>
          <a:blip r:embed="rId2" cstate="print"/>
          <a:srcRect l="5565" t="3028" r="3429" b="9337"/>
          <a:stretch>
            <a:fillRect/>
          </a:stretch>
        </p:blipFill>
        <p:spPr bwMode="auto">
          <a:xfrm>
            <a:off x="1358089" y="334594"/>
            <a:ext cx="7643960" cy="5688632"/>
          </a:xfrm>
          <a:prstGeom prst="rect">
            <a:avLst/>
          </a:prstGeom>
          <a:noFill/>
          <a:ln w="9525">
            <a:noFill/>
            <a:miter lim="800000"/>
            <a:headEnd/>
            <a:tailEnd/>
          </a:ln>
        </p:spPr>
      </p:pic>
      <p:sp>
        <p:nvSpPr>
          <p:cNvPr id="46" name="Title 45"/>
          <p:cNvSpPr>
            <a:spLocks noGrp="1"/>
          </p:cNvSpPr>
          <p:nvPr>
            <p:ph type="title"/>
          </p:nvPr>
        </p:nvSpPr>
        <p:spPr/>
        <p:txBody>
          <a:bodyPr/>
          <a:lstStyle/>
          <a:p>
            <a:r>
              <a:rPr lang="en-GB" sz="2400" b="1" i="1" dirty="0" err="1" smtClean="0">
                <a:solidFill>
                  <a:schemeClr val="tx1"/>
                </a:solidFill>
              </a:rPr>
              <a:t>Photoinjector</a:t>
            </a:r>
            <a:r>
              <a:rPr lang="en-GB" sz="2400" b="1" i="1" dirty="0" smtClean="0">
                <a:solidFill>
                  <a:schemeClr val="tx1"/>
                </a:solidFill>
              </a:rPr>
              <a:t> Module</a:t>
            </a:r>
            <a:endParaRPr lang="en-GB" sz="2400" i="1" dirty="0">
              <a:solidFill>
                <a:schemeClr val="tx1"/>
              </a:solidFill>
            </a:endParaRPr>
          </a:p>
        </p:txBody>
      </p:sp>
      <p:sp>
        <p:nvSpPr>
          <p:cNvPr id="6" name="TextBox 4"/>
          <p:cNvSpPr txBox="1">
            <a:spLocks noChangeArrowheads="1"/>
          </p:cNvSpPr>
          <p:nvPr/>
        </p:nvSpPr>
        <p:spPr bwMode="auto">
          <a:xfrm>
            <a:off x="296451" y="2134868"/>
            <a:ext cx="955675" cy="246062"/>
          </a:xfrm>
          <a:prstGeom prst="rect">
            <a:avLst/>
          </a:prstGeom>
          <a:noFill/>
          <a:ln w="9525">
            <a:noFill/>
            <a:miter lim="800000"/>
            <a:headEnd/>
            <a:tailEnd/>
          </a:ln>
        </p:spPr>
        <p:txBody>
          <a:bodyPr wrap="none">
            <a:spAutoFit/>
          </a:bodyPr>
          <a:lstStyle/>
          <a:p>
            <a:r>
              <a:rPr lang="en-GB" sz="1000" dirty="0">
                <a:solidFill>
                  <a:srgbClr val="0070C0"/>
                </a:solidFill>
              </a:rPr>
              <a:t>Gun Solenoid</a:t>
            </a:r>
          </a:p>
        </p:txBody>
      </p:sp>
      <p:sp>
        <p:nvSpPr>
          <p:cNvPr id="7" name="TextBox 4"/>
          <p:cNvSpPr txBox="1">
            <a:spLocks noChangeArrowheads="1"/>
          </p:cNvSpPr>
          <p:nvPr/>
        </p:nvSpPr>
        <p:spPr bwMode="auto">
          <a:xfrm>
            <a:off x="2221101" y="1432750"/>
            <a:ext cx="665162" cy="246063"/>
          </a:xfrm>
          <a:prstGeom prst="rect">
            <a:avLst/>
          </a:prstGeom>
          <a:noFill/>
          <a:ln w="9525">
            <a:noFill/>
            <a:miter lim="800000"/>
            <a:headEnd/>
            <a:tailEnd/>
          </a:ln>
        </p:spPr>
        <p:txBody>
          <a:bodyPr wrap="none">
            <a:spAutoFit/>
          </a:bodyPr>
          <a:lstStyle/>
          <a:p>
            <a:r>
              <a:rPr lang="en-GB" sz="1000" dirty="0" err="1">
                <a:solidFill>
                  <a:srgbClr val="0070C0"/>
                </a:solidFill>
              </a:rPr>
              <a:t>Lightbox</a:t>
            </a:r>
            <a:endParaRPr lang="en-GB" sz="1000" dirty="0">
              <a:solidFill>
                <a:srgbClr val="0070C0"/>
              </a:solidFill>
            </a:endParaRPr>
          </a:p>
        </p:txBody>
      </p:sp>
      <p:sp>
        <p:nvSpPr>
          <p:cNvPr id="8" name="TextBox 4"/>
          <p:cNvSpPr txBox="1">
            <a:spLocks noChangeArrowheads="1"/>
          </p:cNvSpPr>
          <p:nvPr/>
        </p:nvSpPr>
        <p:spPr bwMode="auto">
          <a:xfrm>
            <a:off x="2791403" y="1030334"/>
            <a:ext cx="1071127" cy="400110"/>
          </a:xfrm>
          <a:prstGeom prst="rect">
            <a:avLst/>
          </a:prstGeom>
          <a:noFill/>
          <a:ln w="9525">
            <a:noFill/>
            <a:miter lim="800000"/>
            <a:headEnd/>
            <a:tailEnd/>
          </a:ln>
        </p:spPr>
        <p:txBody>
          <a:bodyPr wrap="none">
            <a:spAutoFit/>
          </a:bodyPr>
          <a:lstStyle/>
          <a:p>
            <a:r>
              <a:rPr lang="en-GB" sz="1000" dirty="0" smtClean="0">
                <a:solidFill>
                  <a:srgbClr val="0070C0"/>
                </a:solidFill>
              </a:rPr>
              <a:t>YAG</a:t>
            </a:r>
            <a:r>
              <a:rPr lang="en-GB" sz="1000" dirty="0">
                <a:solidFill>
                  <a:srgbClr val="0070C0"/>
                </a:solidFill>
              </a:rPr>
              <a:t>, H &amp; V Slit</a:t>
            </a:r>
          </a:p>
          <a:p>
            <a:r>
              <a:rPr lang="en-GB" sz="1000" dirty="0" smtClean="0">
                <a:solidFill>
                  <a:srgbClr val="0070C0"/>
                </a:solidFill>
              </a:rPr>
              <a:t>Collimators</a:t>
            </a:r>
            <a:endParaRPr lang="en-GB" sz="1000" dirty="0">
              <a:solidFill>
                <a:srgbClr val="0070C0"/>
              </a:solidFill>
            </a:endParaRPr>
          </a:p>
        </p:txBody>
      </p:sp>
      <p:cxnSp>
        <p:nvCxnSpPr>
          <p:cNvPr id="11" name="Straight Arrow Connector 10"/>
          <p:cNvCxnSpPr/>
          <p:nvPr/>
        </p:nvCxnSpPr>
        <p:spPr>
          <a:xfrm flipH="1" flipV="1">
            <a:off x="816965" y="2338466"/>
            <a:ext cx="1229192" cy="539645"/>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900597" y="1641423"/>
            <a:ext cx="377622" cy="856280"/>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919928" y="1379095"/>
            <a:ext cx="59966" cy="324859"/>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16" name="TextBox 4"/>
          <p:cNvSpPr txBox="1">
            <a:spLocks noChangeArrowheads="1"/>
          </p:cNvSpPr>
          <p:nvPr/>
        </p:nvSpPr>
        <p:spPr bwMode="auto">
          <a:xfrm>
            <a:off x="6146831" y="5479028"/>
            <a:ext cx="935038" cy="246062"/>
          </a:xfrm>
          <a:prstGeom prst="rect">
            <a:avLst/>
          </a:prstGeom>
          <a:noFill/>
          <a:ln w="9525">
            <a:noFill/>
            <a:miter lim="800000"/>
            <a:headEnd/>
            <a:tailEnd/>
          </a:ln>
        </p:spPr>
        <p:txBody>
          <a:bodyPr wrap="none">
            <a:spAutoFit/>
          </a:bodyPr>
          <a:lstStyle/>
          <a:p>
            <a:r>
              <a:rPr lang="en-GB" sz="1000">
                <a:solidFill>
                  <a:srgbClr val="0070C0"/>
                </a:solidFill>
              </a:rPr>
              <a:t>4 x Ion Pump</a:t>
            </a:r>
          </a:p>
        </p:txBody>
      </p:sp>
      <p:sp>
        <p:nvSpPr>
          <p:cNvPr id="17" name="TextBox 4"/>
          <p:cNvSpPr txBox="1">
            <a:spLocks noChangeArrowheads="1"/>
          </p:cNvSpPr>
          <p:nvPr/>
        </p:nvSpPr>
        <p:spPr bwMode="auto">
          <a:xfrm>
            <a:off x="6543210" y="951873"/>
            <a:ext cx="966860" cy="553998"/>
          </a:xfrm>
          <a:prstGeom prst="rect">
            <a:avLst/>
          </a:prstGeom>
          <a:noFill/>
          <a:ln w="9525">
            <a:noFill/>
            <a:miter lim="800000"/>
            <a:headEnd/>
            <a:tailEnd/>
          </a:ln>
        </p:spPr>
        <p:txBody>
          <a:bodyPr wrap="square">
            <a:spAutoFit/>
          </a:bodyPr>
          <a:lstStyle/>
          <a:p>
            <a:r>
              <a:rPr lang="en-GB" sz="1000" dirty="0" smtClean="0">
                <a:solidFill>
                  <a:srgbClr val="0070C0"/>
                </a:solidFill>
              </a:rPr>
              <a:t>Transverse Deflecting Cavity</a:t>
            </a:r>
            <a:endParaRPr lang="en-GB" sz="1000" dirty="0">
              <a:solidFill>
                <a:srgbClr val="0070C0"/>
              </a:solidFill>
            </a:endParaRPr>
          </a:p>
        </p:txBody>
      </p:sp>
      <p:cxnSp>
        <p:nvCxnSpPr>
          <p:cNvPr id="18" name="Straight Arrow Connector 17"/>
          <p:cNvCxnSpPr/>
          <p:nvPr/>
        </p:nvCxnSpPr>
        <p:spPr>
          <a:xfrm flipH="1" flipV="1">
            <a:off x="6670623" y="1551482"/>
            <a:ext cx="224852" cy="194873"/>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08756" y="5039290"/>
            <a:ext cx="125413" cy="439738"/>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555043" y="1071797"/>
            <a:ext cx="359764" cy="292308"/>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22" name="TextBox 4"/>
          <p:cNvSpPr txBox="1">
            <a:spLocks noChangeArrowheads="1"/>
          </p:cNvSpPr>
          <p:nvPr/>
        </p:nvSpPr>
        <p:spPr bwMode="auto">
          <a:xfrm>
            <a:off x="4926850" y="935446"/>
            <a:ext cx="1044575" cy="400050"/>
          </a:xfrm>
          <a:prstGeom prst="rect">
            <a:avLst/>
          </a:prstGeom>
          <a:noFill/>
          <a:ln w="9525">
            <a:noFill/>
            <a:miter lim="800000"/>
            <a:headEnd/>
            <a:tailEnd/>
          </a:ln>
        </p:spPr>
        <p:txBody>
          <a:bodyPr>
            <a:spAutoFit/>
          </a:bodyPr>
          <a:lstStyle/>
          <a:p>
            <a:r>
              <a:rPr lang="en-GB" sz="1000" dirty="0">
                <a:solidFill>
                  <a:srgbClr val="0070C0"/>
                </a:solidFill>
              </a:rPr>
              <a:t>YAG, V &amp; H Slit</a:t>
            </a:r>
          </a:p>
        </p:txBody>
      </p:sp>
      <p:cxnSp>
        <p:nvCxnSpPr>
          <p:cNvPr id="23" name="Straight Arrow Connector 22"/>
          <p:cNvCxnSpPr/>
          <p:nvPr/>
        </p:nvCxnSpPr>
        <p:spPr>
          <a:xfrm flipH="1" flipV="1">
            <a:off x="5696262" y="1274164"/>
            <a:ext cx="234669" cy="29739"/>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24" name="TextBox 4"/>
          <p:cNvSpPr txBox="1">
            <a:spLocks noChangeArrowheads="1"/>
          </p:cNvSpPr>
          <p:nvPr/>
        </p:nvSpPr>
        <p:spPr bwMode="auto">
          <a:xfrm>
            <a:off x="4230666" y="1449693"/>
            <a:ext cx="1044575" cy="400050"/>
          </a:xfrm>
          <a:prstGeom prst="rect">
            <a:avLst/>
          </a:prstGeom>
          <a:noFill/>
          <a:ln w="9525">
            <a:noFill/>
            <a:miter lim="800000"/>
            <a:headEnd/>
            <a:tailEnd/>
          </a:ln>
        </p:spPr>
        <p:txBody>
          <a:bodyPr>
            <a:spAutoFit/>
          </a:bodyPr>
          <a:lstStyle/>
          <a:p>
            <a:r>
              <a:rPr lang="en-GB" sz="1000" dirty="0" err="1">
                <a:solidFill>
                  <a:srgbClr val="0070C0"/>
                </a:solidFill>
              </a:rPr>
              <a:t>Quadrupole</a:t>
            </a:r>
            <a:r>
              <a:rPr lang="en-GB" sz="1000" dirty="0">
                <a:solidFill>
                  <a:srgbClr val="0070C0"/>
                </a:solidFill>
              </a:rPr>
              <a:t> magnets</a:t>
            </a:r>
          </a:p>
        </p:txBody>
      </p:sp>
      <p:cxnSp>
        <p:nvCxnSpPr>
          <p:cNvPr id="25" name="Straight Arrow Connector 24"/>
          <p:cNvCxnSpPr/>
          <p:nvPr/>
        </p:nvCxnSpPr>
        <p:spPr>
          <a:xfrm flipH="1" flipV="1">
            <a:off x="4841823" y="1671403"/>
            <a:ext cx="512847" cy="135737"/>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30" name="TextBox 4"/>
          <p:cNvSpPr txBox="1">
            <a:spLocks noChangeArrowheads="1"/>
          </p:cNvSpPr>
          <p:nvPr/>
        </p:nvSpPr>
        <p:spPr bwMode="auto">
          <a:xfrm>
            <a:off x="422306" y="4975790"/>
            <a:ext cx="1554163" cy="246063"/>
          </a:xfrm>
          <a:prstGeom prst="rect">
            <a:avLst/>
          </a:prstGeom>
          <a:noFill/>
          <a:ln w="9525">
            <a:noFill/>
            <a:miter lim="800000"/>
            <a:headEnd/>
            <a:tailEnd/>
          </a:ln>
        </p:spPr>
        <p:txBody>
          <a:bodyPr wrap="none">
            <a:spAutoFit/>
          </a:bodyPr>
          <a:lstStyle/>
          <a:p>
            <a:r>
              <a:rPr lang="en-GB" sz="1000">
                <a:solidFill>
                  <a:srgbClr val="0070C0"/>
                </a:solidFill>
              </a:rPr>
              <a:t>Synthetic Granite Girder</a:t>
            </a:r>
          </a:p>
        </p:txBody>
      </p:sp>
      <p:cxnSp>
        <p:nvCxnSpPr>
          <p:cNvPr id="31" name="Straight Arrow Connector 30"/>
          <p:cNvCxnSpPr/>
          <p:nvPr/>
        </p:nvCxnSpPr>
        <p:spPr>
          <a:xfrm flipH="1">
            <a:off x="1465294" y="4470965"/>
            <a:ext cx="215900" cy="504825"/>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32" name="TextBox 4"/>
          <p:cNvSpPr txBox="1">
            <a:spLocks noChangeArrowheads="1"/>
          </p:cNvSpPr>
          <p:nvPr/>
        </p:nvSpPr>
        <p:spPr bwMode="auto">
          <a:xfrm>
            <a:off x="3067940" y="1648521"/>
            <a:ext cx="508000" cy="246062"/>
          </a:xfrm>
          <a:prstGeom prst="rect">
            <a:avLst/>
          </a:prstGeom>
          <a:noFill/>
          <a:ln w="9525">
            <a:noFill/>
            <a:miter lim="800000"/>
            <a:headEnd/>
            <a:tailEnd/>
          </a:ln>
        </p:spPr>
        <p:txBody>
          <a:bodyPr wrap="none">
            <a:spAutoFit/>
          </a:bodyPr>
          <a:lstStyle/>
          <a:p>
            <a:r>
              <a:rPr lang="en-GB" sz="1000" dirty="0">
                <a:solidFill>
                  <a:srgbClr val="0070C0"/>
                </a:solidFill>
              </a:rPr>
              <a:t>WCM</a:t>
            </a:r>
          </a:p>
        </p:txBody>
      </p:sp>
      <p:cxnSp>
        <p:nvCxnSpPr>
          <p:cNvPr id="33" name="Straight Arrow Connector 32"/>
          <p:cNvCxnSpPr/>
          <p:nvPr/>
        </p:nvCxnSpPr>
        <p:spPr>
          <a:xfrm flipH="1" flipV="1">
            <a:off x="3335311" y="2106118"/>
            <a:ext cx="163570" cy="447148"/>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34" name="TextBox 4"/>
          <p:cNvSpPr txBox="1">
            <a:spLocks noChangeArrowheads="1"/>
          </p:cNvSpPr>
          <p:nvPr/>
        </p:nvSpPr>
        <p:spPr bwMode="auto">
          <a:xfrm>
            <a:off x="7874031" y="5263128"/>
            <a:ext cx="1162050" cy="246062"/>
          </a:xfrm>
          <a:prstGeom prst="rect">
            <a:avLst/>
          </a:prstGeom>
          <a:noFill/>
          <a:ln w="9525">
            <a:noFill/>
            <a:miter lim="800000"/>
            <a:headEnd/>
            <a:tailEnd/>
          </a:ln>
        </p:spPr>
        <p:txBody>
          <a:bodyPr wrap="none">
            <a:spAutoFit/>
          </a:bodyPr>
          <a:lstStyle/>
          <a:p>
            <a:r>
              <a:rPr lang="en-GB" sz="1000">
                <a:solidFill>
                  <a:srgbClr val="0070C0"/>
                </a:solidFill>
              </a:rPr>
              <a:t>Support Pedestal</a:t>
            </a:r>
          </a:p>
        </p:txBody>
      </p:sp>
      <p:cxnSp>
        <p:nvCxnSpPr>
          <p:cNvPr id="35" name="Straight Arrow Connector 34"/>
          <p:cNvCxnSpPr/>
          <p:nvPr/>
        </p:nvCxnSpPr>
        <p:spPr>
          <a:xfrm>
            <a:off x="7375556" y="4648765"/>
            <a:ext cx="571500" cy="614363"/>
          </a:xfrm>
          <a:prstGeom prst="straightConnector1">
            <a:avLst/>
          </a:prstGeom>
          <a:ln>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cxnSp>
      <p:sp>
        <p:nvSpPr>
          <p:cNvPr id="20" name="TextBox 4"/>
          <p:cNvSpPr txBox="1">
            <a:spLocks noChangeArrowheads="1"/>
          </p:cNvSpPr>
          <p:nvPr/>
        </p:nvSpPr>
        <p:spPr bwMode="auto">
          <a:xfrm>
            <a:off x="7072657" y="774602"/>
            <a:ext cx="834655" cy="246063"/>
          </a:xfrm>
          <a:prstGeom prst="rect">
            <a:avLst/>
          </a:prstGeom>
          <a:noFill/>
          <a:ln w="9525">
            <a:noFill/>
            <a:miter lim="800000"/>
            <a:headEnd/>
            <a:tailEnd/>
          </a:ln>
        </p:spPr>
        <p:txBody>
          <a:bodyPr wrap="square">
            <a:spAutoFit/>
          </a:bodyPr>
          <a:lstStyle/>
          <a:p>
            <a:r>
              <a:rPr lang="en-GB" sz="1000" dirty="0">
                <a:solidFill>
                  <a:srgbClr val="0070C0"/>
                </a:solidFill>
              </a:rPr>
              <a:t>YAG, V Slit</a:t>
            </a:r>
          </a:p>
        </p:txBody>
      </p:sp>
      <p:sp>
        <p:nvSpPr>
          <p:cNvPr id="29" name="Date Placeholder 28"/>
          <p:cNvSpPr>
            <a:spLocks noGrp="1"/>
          </p:cNvSpPr>
          <p:nvPr>
            <p:ph type="dt" sz="half" idx="2"/>
          </p:nvPr>
        </p:nvSpPr>
        <p:spPr/>
        <p:txBody>
          <a:bodyPr/>
          <a:lstStyle/>
          <a:p>
            <a:r>
              <a:rPr lang="en-US" smtClean="0"/>
              <a:t>5-9 March 2012</a:t>
            </a:r>
            <a:endParaRPr lang="en-GB" dirty="0"/>
          </a:p>
        </p:txBody>
      </p:sp>
      <p:sp>
        <p:nvSpPr>
          <p:cNvPr id="37" name="Footer Placeholder 36"/>
          <p:cNvSpPr>
            <a:spLocks noGrp="1"/>
          </p:cNvSpPr>
          <p:nvPr>
            <p:ph type="ftr" sz="quarter" idx="3"/>
          </p:nvPr>
        </p:nvSpPr>
        <p:spPr/>
        <p:txBody>
          <a:bodyPr/>
          <a:lstStyle/>
          <a:p>
            <a:r>
              <a:rPr lang="en-GB" smtClean="0"/>
              <a:t>B.L. Militsyn, FLS 2012, Newport News, USA</a:t>
            </a:r>
            <a:endParaRPr lang="en-GB" dirty="0"/>
          </a:p>
        </p:txBody>
      </p:sp>
      <p:sp>
        <p:nvSpPr>
          <p:cNvPr id="39" name="Slide Number Placeholder 38"/>
          <p:cNvSpPr>
            <a:spLocks noGrp="1"/>
          </p:cNvSpPr>
          <p:nvPr>
            <p:ph type="sldNum" sz="quarter" idx="4"/>
          </p:nvPr>
        </p:nvSpPr>
        <p:spPr/>
        <p:txBody>
          <a:bodyPr/>
          <a:lstStyle/>
          <a:p>
            <a:fld id="{D98124DF-0372-4553-BCBA-47C2D737882B}" type="slidenum">
              <a:rPr lang="en-GB" smtClean="0"/>
              <a:pPr/>
              <a:t>8</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smtClean="0"/>
              <a:t>EBTF photoinjector based on  the ALPHA-X </a:t>
            </a:r>
            <a:br>
              <a:rPr lang="en-GB" sz="2400" b="1" i="1" dirty="0" smtClean="0"/>
            </a:br>
            <a:r>
              <a:rPr lang="en-GB" sz="2400" b="1" i="1" dirty="0" smtClean="0"/>
              <a:t>2.5-cell S-band gun (TU/e-Strathclyde-LAL)</a:t>
            </a:r>
            <a:endParaRPr lang="en-GB" b="1" i="1" dirty="0"/>
          </a:p>
        </p:txBody>
      </p:sp>
      <p:pic>
        <p:nvPicPr>
          <p:cNvPr id="9" name="Picture 331"/>
          <p:cNvPicPr>
            <a:picLocks noChangeAspect="1" noChangeArrowheads="1"/>
          </p:cNvPicPr>
          <p:nvPr/>
        </p:nvPicPr>
        <p:blipFill>
          <a:blip r:embed="rId3" cstate="print"/>
          <a:srcRect/>
          <a:stretch>
            <a:fillRect/>
          </a:stretch>
        </p:blipFill>
        <p:spPr bwMode="auto">
          <a:xfrm>
            <a:off x="540297" y="1265662"/>
            <a:ext cx="3732145" cy="4469793"/>
          </a:xfrm>
          <a:prstGeom prst="rect">
            <a:avLst/>
          </a:prstGeom>
          <a:noFill/>
          <a:ln w="9525">
            <a:noFill/>
            <a:miter lim="800000"/>
            <a:headEnd/>
            <a:tailEnd/>
          </a:ln>
        </p:spPr>
      </p:pic>
      <p:pic>
        <p:nvPicPr>
          <p:cNvPr id="10" name="Picture 332"/>
          <p:cNvPicPr>
            <a:picLocks noChangeAspect="1" noChangeArrowheads="1"/>
          </p:cNvPicPr>
          <p:nvPr/>
        </p:nvPicPr>
        <p:blipFill>
          <a:blip r:embed="rId4" cstate="print"/>
          <a:srcRect/>
          <a:stretch>
            <a:fillRect/>
          </a:stretch>
        </p:blipFill>
        <p:spPr bwMode="auto">
          <a:xfrm>
            <a:off x="4824077" y="1267293"/>
            <a:ext cx="3810000" cy="3457575"/>
          </a:xfrm>
          <a:prstGeom prst="rect">
            <a:avLst/>
          </a:prstGeom>
          <a:noFill/>
          <a:ln w="9525">
            <a:noFill/>
            <a:miter lim="800000"/>
            <a:headEnd/>
            <a:tailEnd/>
          </a:ln>
        </p:spPr>
      </p:pic>
      <p:sp>
        <p:nvSpPr>
          <p:cNvPr id="8" name="Date Placeholder 7"/>
          <p:cNvSpPr>
            <a:spLocks noGrp="1"/>
          </p:cNvSpPr>
          <p:nvPr>
            <p:ph type="dt" sz="half" idx="2"/>
          </p:nvPr>
        </p:nvSpPr>
        <p:spPr/>
        <p:txBody>
          <a:bodyPr/>
          <a:lstStyle/>
          <a:p>
            <a:r>
              <a:rPr lang="en-US" smtClean="0"/>
              <a:t>5-9 March 2012</a:t>
            </a:r>
            <a:endParaRPr lang="en-GB" dirty="0"/>
          </a:p>
        </p:txBody>
      </p:sp>
      <p:sp>
        <p:nvSpPr>
          <p:cNvPr id="12" name="Footer Placeholder 11"/>
          <p:cNvSpPr>
            <a:spLocks noGrp="1"/>
          </p:cNvSpPr>
          <p:nvPr>
            <p:ph type="ftr" sz="quarter" idx="3"/>
          </p:nvPr>
        </p:nvSpPr>
        <p:spPr/>
        <p:txBody>
          <a:bodyPr/>
          <a:lstStyle/>
          <a:p>
            <a:r>
              <a:rPr lang="en-GB" smtClean="0"/>
              <a:t>B.L. Militsyn, FLS 2012, Newport News, USA</a:t>
            </a:r>
            <a:endParaRPr lang="en-GB" dirty="0"/>
          </a:p>
        </p:txBody>
      </p:sp>
      <p:sp>
        <p:nvSpPr>
          <p:cNvPr id="14" name="Slide Number Placeholder 13"/>
          <p:cNvSpPr>
            <a:spLocks noGrp="1"/>
          </p:cNvSpPr>
          <p:nvPr>
            <p:ph type="sldNum" sz="quarter" idx="4"/>
          </p:nvPr>
        </p:nvSpPr>
        <p:spPr/>
        <p:txBody>
          <a:bodyPr/>
          <a:lstStyle/>
          <a:p>
            <a:fld id="{D98124DF-0372-4553-BCBA-47C2D737882B}" type="slidenum">
              <a:rPr lang="en-GB" smtClean="0"/>
              <a:pPr/>
              <a:t>9</a:t>
            </a:fld>
            <a:r>
              <a:rPr lang="en-GB" smtClean="0"/>
              <a:t>/29</a:t>
            </a:r>
            <a:endParaRPr lang="en-GB"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STeC-blue">
  <a:themeElements>
    <a:clrScheme name="ASTe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TeC Large Top Banner">
  <a:themeElements>
    <a:clrScheme name="ASTe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STeC Small Bottom Banner">
  <a:themeElements>
    <a:clrScheme name="ASTe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STeC Large Bottom Banner">
  <a:themeElements>
    <a:clrScheme name="ASTe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ASTeC-blue</Template>
  <TotalTime>10107</TotalTime>
  <Words>1849</Words>
  <Application>Microsoft Office PowerPoint</Application>
  <PresentationFormat>On-screen Show (4:3)</PresentationFormat>
  <Paragraphs>436</Paragraphs>
  <Slides>29</Slides>
  <Notes>20</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ASTeC-blue</vt:lpstr>
      <vt:lpstr>ASTeC Large Top Banner</vt:lpstr>
      <vt:lpstr>ASTeC Small Bottom Banner</vt:lpstr>
      <vt:lpstr>ASTeC Large Bottom Banner</vt:lpstr>
      <vt:lpstr>Ultra high brightness photoinjector for EBTF/CLARA facility at Daresbury</vt:lpstr>
      <vt:lpstr>Daresbury Science and Innovation Campus, Daresbury, Cheshire, UK</vt:lpstr>
      <vt:lpstr>Outline</vt:lpstr>
      <vt:lpstr>Electron Beam Test Facility EBTF</vt:lpstr>
      <vt:lpstr>EBTF beam parameters</vt:lpstr>
      <vt:lpstr>General layout</vt:lpstr>
      <vt:lpstr>Construction Modules</vt:lpstr>
      <vt:lpstr>Photoinjector Module</vt:lpstr>
      <vt:lpstr>EBTF photoinjector based on  the ALPHA-X  2.5-cell S-band gun (TU/e-Strathclyde-LAL)</vt:lpstr>
      <vt:lpstr>Photocathode gun cavity</vt:lpstr>
      <vt:lpstr>EBTF beam dynamics simulation.  Bunch charge1pC, RMS laser pulse length 40fs</vt:lpstr>
      <vt:lpstr>EBTF beam dynamics simulation.  Bunch charge250 pC, RMS laser pulse length 40fs</vt:lpstr>
      <vt:lpstr>Metal Photocathodes</vt:lpstr>
      <vt:lpstr>Photocathode performance research program</vt:lpstr>
      <vt:lpstr>Commissioning of the Photocathode Preparation and Characterisation Facility</vt:lpstr>
      <vt:lpstr>Surface Science Analytical tools</vt:lpstr>
      <vt:lpstr>Drive laser system</vt:lpstr>
      <vt:lpstr>RF Requirements</vt:lpstr>
      <vt:lpstr>TH 2157A Data Sheet</vt:lpstr>
      <vt:lpstr>9 cell Transverse Deflecting Cavity</vt:lpstr>
      <vt:lpstr>On-axis fields of the transverse deflecting cavity</vt:lpstr>
      <vt:lpstr>TDC at low beam energy</vt:lpstr>
      <vt:lpstr>EBTF layout</vt:lpstr>
      <vt:lpstr>Positioning of the first block</vt:lpstr>
      <vt:lpstr>CLARA (preliminary layout)</vt:lpstr>
      <vt:lpstr>Preliminary Parameters of the CLARA FEL</vt:lpstr>
      <vt:lpstr>Conclusion</vt:lpstr>
      <vt:lpstr>Thanks to:</vt:lpstr>
      <vt:lpstr>Slide 29</vt:lpstr>
    </vt:vector>
  </TitlesOfParts>
  <Company>STFC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 high brightness photoinjector for EBTF/CLARA facility at Daresbury</dc:title>
  <dc:creator>B.L. Militsyn</dc:creator>
  <cp:lastModifiedBy>user</cp:lastModifiedBy>
  <cp:revision>145</cp:revision>
  <dcterms:created xsi:type="dcterms:W3CDTF">2011-02-03T17:05:11Z</dcterms:created>
  <dcterms:modified xsi:type="dcterms:W3CDTF">2012-03-06T11:39:20Z</dcterms:modified>
</cp:coreProperties>
</file>